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notesMasterIdLst>
    <p:notesMasterId r:id="rId19"/>
  </p:notesMasterIdLst>
  <p:sldIdLst>
    <p:sldId id="256" r:id="rId2"/>
    <p:sldId id="275" r:id="rId3"/>
    <p:sldId id="265" r:id="rId4"/>
    <p:sldId id="270" r:id="rId5"/>
    <p:sldId id="264" r:id="rId6"/>
    <p:sldId id="267" r:id="rId7"/>
    <p:sldId id="268" r:id="rId8"/>
    <p:sldId id="269" r:id="rId9"/>
    <p:sldId id="259" r:id="rId10"/>
    <p:sldId id="258" r:id="rId11"/>
    <p:sldId id="260" r:id="rId12"/>
    <p:sldId id="262" r:id="rId13"/>
    <p:sldId id="271" r:id="rId14"/>
    <p:sldId id="272" r:id="rId15"/>
    <p:sldId id="273" r:id="rId16"/>
    <p:sldId id="27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94343" autoAdjust="0"/>
  </p:normalViewPr>
  <p:slideViewPr>
    <p:cSldViewPr snapToGrid="0">
      <p:cViewPr varScale="1">
        <p:scale>
          <a:sx n="69" d="100"/>
          <a:sy n="69" d="100"/>
        </p:scale>
        <p:origin x="156" y="66"/>
      </p:cViewPr>
      <p:guideLst/>
    </p:cSldViewPr>
  </p:slideViewPr>
  <p:notesTextViewPr>
    <p:cViewPr>
      <p:scale>
        <a:sx n="1" d="1"/>
        <a:sy n="1" d="1"/>
      </p:scale>
      <p:origin x="0" y="0"/>
    </p:cViewPr>
  </p:notesTextViewPr>
  <p:notesViewPr>
    <p:cSldViewPr snapToGrid="0">
      <p:cViewPr varScale="1">
        <p:scale>
          <a:sx n="56" d="100"/>
          <a:sy n="56" d="100"/>
        </p:scale>
        <p:origin x="21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0EE33-9E5B-49F9-BD94-E36F3AF056A1}" type="datetimeFigureOut">
              <a:rPr lang="en-US" smtClean="0"/>
              <a:t>8/4/2020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58F17-9E5E-4ECE-BEAF-722C9F2C1732}" type="slidenum">
              <a:rPr lang="en-US" smtClean="0"/>
              <a:t>‹#›</a:t>
            </a:fld>
            <a:endParaRPr lang="en-US" dirty="0"/>
          </a:p>
        </p:txBody>
      </p:sp>
    </p:spTree>
    <p:extLst>
      <p:ext uri="{BB962C8B-B14F-4D97-AF65-F5344CB8AC3E}">
        <p14:creationId xmlns:p14="http://schemas.microsoft.com/office/powerpoint/2010/main" val="1499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a:t>
            </a:fld>
            <a:endParaRPr lang="en-US" dirty="0"/>
          </a:p>
        </p:txBody>
      </p:sp>
    </p:spTree>
    <p:extLst>
      <p:ext uri="{BB962C8B-B14F-4D97-AF65-F5344CB8AC3E}">
        <p14:creationId xmlns:p14="http://schemas.microsoft.com/office/powerpoint/2010/main" val="145753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10</a:t>
            </a:fld>
            <a:endParaRPr lang="en-US" dirty="0"/>
          </a:p>
        </p:txBody>
      </p:sp>
    </p:spTree>
    <p:extLst>
      <p:ext uri="{BB962C8B-B14F-4D97-AF65-F5344CB8AC3E}">
        <p14:creationId xmlns:p14="http://schemas.microsoft.com/office/powerpoint/2010/main" val="352823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547" y="1108494"/>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11</a:t>
            </a:fld>
            <a:endParaRPr lang="en-US" dirty="0"/>
          </a:p>
        </p:txBody>
      </p:sp>
    </p:spTree>
    <p:extLst>
      <p:ext uri="{BB962C8B-B14F-4D97-AF65-F5344CB8AC3E}">
        <p14:creationId xmlns:p14="http://schemas.microsoft.com/office/powerpoint/2010/main" val="271914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12</a:t>
            </a:fld>
            <a:endParaRPr lang="en-US" dirty="0"/>
          </a:p>
        </p:txBody>
      </p:sp>
    </p:spTree>
    <p:extLst>
      <p:ext uri="{BB962C8B-B14F-4D97-AF65-F5344CB8AC3E}">
        <p14:creationId xmlns:p14="http://schemas.microsoft.com/office/powerpoint/2010/main" val="67045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13</a:t>
            </a:fld>
            <a:endParaRPr lang="en-US" dirty="0"/>
          </a:p>
        </p:txBody>
      </p:sp>
    </p:spTree>
    <p:extLst>
      <p:ext uri="{BB962C8B-B14F-4D97-AF65-F5344CB8AC3E}">
        <p14:creationId xmlns:p14="http://schemas.microsoft.com/office/powerpoint/2010/main" val="2343786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14</a:t>
            </a:fld>
            <a:endParaRPr lang="en-US" dirty="0"/>
          </a:p>
        </p:txBody>
      </p:sp>
    </p:spTree>
    <p:extLst>
      <p:ext uri="{BB962C8B-B14F-4D97-AF65-F5344CB8AC3E}">
        <p14:creationId xmlns:p14="http://schemas.microsoft.com/office/powerpoint/2010/main" val="1911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15</a:t>
            </a:fld>
            <a:endParaRPr lang="en-US" dirty="0"/>
          </a:p>
        </p:txBody>
      </p:sp>
    </p:spTree>
    <p:extLst>
      <p:ext uri="{BB962C8B-B14F-4D97-AF65-F5344CB8AC3E}">
        <p14:creationId xmlns:p14="http://schemas.microsoft.com/office/powerpoint/2010/main" val="316299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16</a:t>
            </a:fld>
            <a:endParaRPr lang="en-US" dirty="0"/>
          </a:p>
        </p:txBody>
      </p:sp>
    </p:spTree>
    <p:extLst>
      <p:ext uri="{BB962C8B-B14F-4D97-AF65-F5344CB8AC3E}">
        <p14:creationId xmlns:p14="http://schemas.microsoft.com/office/powerpoint/2010/main" val="332825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58F17-9E5E-4ECE-BEAF-722C9F2C1732}" type="slidenum">
              <a:rPr lang="en-US" smtClean="0"/>
              <a:t>17</a:t>
            </a:fld>
            <a:endParaRPr lang="en-US" dirty="0"/>
          </a:p>
        </p:txBody>
      </p:sp>
    </p:spTree>
    <p:extLst>
      <p:ext uri="{BB962C8B-B14F-4D97-AF65-F5344CB8AC3E}">
        <p14:creationId xmlns:p14="http://schemas.microsoft.com/office/powerpoint/2010/main" val="100391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58F17-9E5E-4ECE-BEAF-722C9F2C1732}" type="slidenum">
              <a:rPr lang="en-US" smtClean="0"/>
              <a:t>2</a:t>
            </a:fld>
            <a:endParaRPr lang="en-US" dirty="0"/>
          </a:p>
        </p:txBody>
      </p:sp>
    </p:spTree>
    <p:extLst>
      <p:ext uri="{BB962C8B-B14F-4D97-AF65-F5344CB8AC3E}">
        <p14:creationId xmlns:p14="http://schemas.microsoft.com/office/powerpoint/2010/main" val="74964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3</a:t>
            </a:fld>
            <a:endParaRPr lang="en-US" dirty="0"/>
          </a:p>
        </p:txBody>
      </p:sp>
    </p:spTree>
    <p:extLst>
      <p:ext uri="{BB962C8B-B14F-4D97-AF65-F5344CB8AC3E}">
        <p14:creationId xmlns:p14="http://schemas.microsoft.com/office/powerpoint/2010/main" val="41841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long have you been a CI- Zoom Poll</a:t>
            </a:r>
          </a:p>
          <a:p>
            <a:r>
              <a:rPr lang="en-US" dirty="0" smtClean="0"/>
              <a:t>Do you work with students in direct, indirect for both settings?</a:t>
            </a:r>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4</a:t>
            </a:fld>
            <a:endParaRPr lang="en-US" dirty="0"/>
          </a:p>
        </p:txBody>
      </p:sp>
    </p:spTree>
    <p:extLst>
      <p:ext uri="{BB962C8B-B14F-4D97-AF65-F5344CB8AC3E}">
        <p14:creationId xmlns:p14="http://schemas.microsoft.com/office/powerpoint/2010/main" val="61226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25000" dirty="0" smtClean="0"/>
          </a:p>
          <a:p>
            <a:pPr marL="285750" indent="-285750">
              <a:buFont typeface="Arial" panose="020B0604020202020204" pitchFamily="34" charset="0"/>
              <a:buChar char="•"/>
            </a:pPr>
            <a:endParaRPr lang="en-US" sz="1600" baseline="-25000" dirty="0"/>
          </a:p>
          <a:p>
            <a:endParaRPr lang="en-US" sz="1600" baseline="-25000" dirty="0"/>
          </a:p>
          <a:p>
            <a:r>
              <a:rPr lang="en-US" sz="1600" baseline="-25000" dirty="0"/>
              <a:t>	</a:t>
            </a:r>
          </a:p>
        </p:txBody>
      </p:sp>
      <p:sp>
        <p:nvSpPr>
          <p:cNvPr id="4" name="Slide Number Placeholder 3"/>
          <p:cNvSpPr>
            <a:spLocks noGrp="1"/>
          </p:cNvSpPr>
          <p:nvPr>
            <p:ph type="sldNum" sz="quarter" idx="10"/>
          </p:nvPr>
        </p:nvSpPr>
        <p:spPr/>
        <p:txBody>
          <a:bodyPr/>
          <a:lstStyle/>
          <a:p>
            <a:fld id="{F6758F17-9E5E-4ECE-BEAF-722C9F2C1732}" type="slidenum">
              <a:rPr lang="en-US" smtClean="0"/>
              <a:t>5</a:t>
            </a:fld>
            <a:endParaRPr lang="en-US" dirty="0"/>
          </a:p>
        </p:txBody>
      </p:sp>
    </p:spTree>
    <p:extLst>
      <p:ext uri="{BB962C8B-B14F-4D97-AF65-F5344CB8AC3E}">
        <p14:creationId xmlns:p14="http://schemas.microsoft.com/office/powerpoint/2010/main" val="371359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6</a:t>
            </a:fld>
            <a:endParaRPr lang="en-US" dirty="0"/>
          </a:p>
        </p:txBody>
      </p:sp>
    </p:spTree>
    <p:extLst>
      <p:ext uri="{BB962C8B-B14F-4D97-AF65-F5344CB8AC3E}">
        <p14:creationId xmlns:p14="http://schemas.microsoft.com/office/powerpoint/2010/main" val="412944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7</a:t>
            </a:fld>
            <a:endParaRPr lang="en-US" dirty="0"/>
          </a:p>
        </p:txBody>
      </p:sp>
    </p:spTree>
    <p:extLst>
      <p:ext uri="{BB962C8B-B14F-4D97-AF65-F5344CB8AC3E}">
        <p14:creationId xmlns:p14="http://schemas.microsoft.com/office/powerpoint/2010/main" val="242155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8</a:t>
            </a:fld>
            <a:endParaRPr lang="en-US" dirty="0"/>
          </a:p>
        </p:txBody>
      </p:sp>
    </p:spTree>
    <p:extLst>
      <p:ext uri="{BB962C8B-B14F-4D97-AF65-F5344CB8AC3E}">
        <p14:creationId xmlns:p14="http://schemas.microsoft.com/office/powerpoint/2010/main" val="17492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8F17-9E5E-4ECE-BEAF-722C9F2C1732}" type="slidenum">
              <a:rPr lang="en-US" smtClean="0"/>
              <a:t>9</a:t>
            </a:fld>
            <a:endParaRPr lang="en-US" dirty="0"/>
          </a:p>
        </p:txBody>
      </p:sp>
    </p:spTree>
    <p:extLst>
      <p:ext uri="{BB962C8B-B14F-4D97-AF65-F5344CB8AC3E}">
        <p14:creationId xmlns:p14="http://schemas.microsoft.com/office/powerpoint/2010/main" val="336421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499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92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59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59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964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011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94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945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15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37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761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69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113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40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340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5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8/4/2020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28402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Best Practices in Indirect and Direct Clinical Teaching</a:t>
            </a:r>
            <a:endParaRPr lang="en-US" dirty="0"/>
          </a:p>
        </p:txBody>
      </p:sp>
      <p:sp>
        <p:nvSpPr>
          <p:cNvPr id="3" name="Subtitle 2"/>
          <p:cNvSpPr>
            <a:spLocks noGrp="1"/>
          </p:cNvSpPr>
          <p:nvPr>
            <p:ph type="subTitle" idx="1"/>
          </p:nvPr>
        </p:nvSpPr>
        <p:spPr/>
        <p:txBody>
          <a:bodyPr/>
          <a:lstStyle/>
          <a:p>
            <a:r>
              <a:rPr lang="en-US" dirty="0" smtClean="0"/>
              <a:t>Christina Leonard, DNP, APRN, FNP-C, CNL</a:t>
            </a:r>
            <a:endParaRPr lang="en-US" dirty="0"/>
          </a:p>
        </p:txBody>
      </p:sp>
    </p:spTree>
    <p:extLst>
      <p:ext uri="{BB962C8B-B14F-4D97-AF65-F5344CB8AC3E}">
        <p14:creationId xmlns:p14="http://schemas.microsoft.com/office/powerpoint/2010/main" val="102807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53762"/>
            <a:ext cx="9404723" cy="1470454"/>
          </a:xfrm>
        </p:spPr>
        <p:txBody>
          <a:bodyPr/>
          <a:lstStyle/>
          <a:p>
            <a:pPr algn="ctr"/>
            <a:r>
              <a:rPr lang="en-US" dirty="0" smtClean="0"/>
              <a:t>Setting the Stage with your preceptors</a:t>
            </a:r>
            <a:endParaRPr lang="en-US" dirty="0"/>
          </a:p>
        </p:txBody>
      </p:sp>
      <p:sp>
        <p:nvSpPr>
          <p:cNvPr id="3" name="Content Placeholder 2"/>
          <p:cNvSpPr>
            <a:spLocks noGrp="1"/>
          </p:cNvSpPr>
          <p:nvPr>
            <p:ph idx="1"/>
          </p:nvPr>
        </p:nvSpPr>
        <p:spPr>
          <a:xfrm>
            <a:off x="1103312" y="2446638"/>
            <a:ext cx="8946541" cy="3801761"/>
          </a:xfrm>
        </p:spPr>
        <p:txBody>
          <a:bodyPr/>
          <a:lstStyle/>
          <a:p>
            <a:r>
              <a:rPr lang="en-US" dirty="0" smtClean="0"/>
              <a:t>Communication is key</a:t>
            </a:r>
          </a:p>
          <a:p>
            <a:r>
              <a:rPr lang="en-US" dirty="0" smtClean="0"/>
              <a:t>How frequently you will be doing site visits</a:t>
            </a:r>
          </a:p>
          <a:p>
            <a:r>
              <a:rPr lang="en-US" dirty="0" smtClean="0"/>
              <a:t>Provide preceptors with the following</a:t>
            </a:r>
          </a:p>
          <a:p>
            <a:pPr lvl="1"/>
            <a:r>
              <a:rPr lang="en-US" dirty="0" smtClean="0"/>
              <a:t>Level of the student and past experiences</a:t>
            </a:r>
          </a:p>
          <a:p>
            <a:pPr lvl="1"/>
            <a:r>
              <a:rPr lang="en-US" dirty="0" smtClean="0"/>
              <a:t># of hours to be completed</a:t>
            </a:r>
          </a:p>
          <a:p>
            <a:pPr lvl="1"/>
            <a:r>
              <a:rPr lang="en-US" dirty="0" smtClean="0"/>
              <a:t>Start and End Dates</a:t>
            </a:r>
          </a:p>
          <a:p>
            <a:pPr lvl="1"/>
            <a:r>
              <a:rPr lang="en-US" dirty="0" smtClean="0"/>
              <a:t>Clinical Evaluation tool</a:t>
            </a:r>
          </a:p>
          <a:p>
            <a:pPr lvl="1"/>
            <a:r>
              <a:rPr lang="en-US" dirty="0" smtClean="0"/>
              <a:t>Contact and emergency contact</a:t>
            </a:r>
          </a:p>
          <a:p>
            <a:pPr lvl="1"/>
            <a:r>
              <a:rPr lang="en-US" dirty="0" smtClean="0"/>
              <a:t>Preceptor Handbook (If you have one)</a:t>
            </a:r>
          </a:p>
          <a:p>
            <a:pPr lvl="1"/>
            <a:endParaRPr lang="en-US" dirty="0"/>
          </a:p>
          <a:p>
            <a:pPr marL="457200" lvl="1" indent="0">
              <a:buNone/>
            </a:pPr>
            <a:endParaRPr lang="en-US" dirty="0" smtClean="0"/>
          </a:p>
        </p:txBody>
      </p:sp>
      <p:pic>
        <p:nvPicPr>
          <p:cNvPr id="5" name="Picture 4" descr="Communicating Effectively | Learning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100" y="3132137"/>
            <a:ext cx="3064853" cy="1762125"/>
          </a:xfrm>
          <a:prstGeom prst="rect">
            <a:avLst/>
          </a:prstGeom>
        </p:spPr>
      </p:pic>
    </p:spTree>
    <p:extLst>
      <p:ext uri="{BB962C8B-B14F-4D97-AF65-F5344CB8AC3E}">
        <p14:creationId xmlns:p14="http://schemas.microsoft.com/office/powerpoint/2010/main" val="115380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4" y="951470"/>
            <a:ext cx="7616340" cy="978930"/>
          </a:xfrm>
        </p:spPr>
        <p:txBody>
          <a:bodyPr>
            <a:normAutofit/>
          </a:bodyPr>
          <a:lstStyle/>
          <a:p>
            <a:r>
              <a:rPr lang="en-US" dirty="0" smtClean="0"/>
              <a:t>Indirect Tips</a:t>
            </a:r>
            <a:endParaRPr lang="en-US" dirty="0"/>
          </a:p>
        </p:txBody>
      </p:sp>
      <p:sp>
        <p:nvSpPr>
          <p:cNvPr id="3" name="Content Placeholder 2"/>
          <p:cNvSpPr>
            <a:spLocks noGrp="1"/>
          </p:cNvSpPr>
          <p:nvPr>
            <p:ph idx="1"/>
          </p:nvPr>
        </p:nvSpPr>
        <p:spPr>
          <a:xfrm>
            <a:off x="1097280" y="2137718"/>
            <a:ext cx="10058400" cy="3731375"/>
          </a:xfrm>
        </p:spPr>
        <p:txBody>
          <a:bodyPr>
            <a:normAutofit/>
          </a:bodyPr>
          <a:lstStyle/>
          <a:p>
            <a:pPr marL="514350" indent="-514350">
              <a:buFont typeface="+mj-lt"/>
              <a:buAutoNum type="arabicPeriod"/>
            </a:pPr>
            <a:r>
              <a:rPr lang="en-US" dirty="0" smtClean="0"/>
              <a:t>Ensure student and preceptor cohesion</a:t>
            </a:r>
          </a:p>
          <a:p>
            <a:pPr marL="514350" indent="-514350">
              <a:buFont typeface="+mj-lt"/>
              <a:buAutoNum type="arabicPeriod"/>
            </a:pPr>
            <a:r>
              <a:rPr lang="en-US" dirty="0" smtClean="0"/>
              <a:t>Allow for student and preceptor feedback in confidence if needed</a:t>
            </a:r>
          </a:p>
          <a:p>
            <a:pPr marL="514350" indent="-514350">
              <a:buFont typeface="+mj-lt"/>
              <a:buAutoNum type="arabicPeriod"/>
            </a:pPr>
            <a:r>
              <a:rPr lang="en-US" dirty="0" smtClean="0"/>
              <a:t>Evaluation should be focused with a team approach</a:t>
            </a:r>
          </a:p>
          <a:p>
            <a:pPr marL="514350" indent="-514350">
              <a:buFont typeface="+mj-lt"/>
              <a:buAutoNum type="arabicPeriod"/>
            </a:pPr>
            <a:r>
              <a:rPr lang="en-US" dirty="0" smtClean="0"/>
              <a:t>Collaborate with fellow faculty</a:t>
            </a:r>
          </a:p>
          <a:p>
            <a:pPr marL="514350" indent="-514350">
              <a:buFont typeface="+mj-lt"/>
              <a:buAutoNum type="arabicPeriod"/>
            </a:pPr>
            <a:r>
              <a:rPr lang="en-US" dirty="0" smtClean="0"/>
              <a:t>Keep student’s best interest at the forefront</a:t>
            </a:r>
          </a:p>
          <a:p>
            <a:pPr marL="514350" indent="-514350">
              <a:buFont typeface="+mj-lt"/>
              <a:buAutoNum type="arabicPeriod"/>
            </a:pPr>
            <a:r>
              <a:rPr lang="en-US" dirty="0" smtClean="0"/>
              <a:t>Establish weekly communication with students</a:t>
            </a:r>
          </a:p>
          <a:p>
            <a:pPr marL="514350" indent="-514350">
              <a:buFont typeface="+mj-lt"/>
              <a:buAutoNum type="arabicPeriod"/>
            </a:pPr>
            <a:r>
              <a:rPr lang="en-US" dirty="0" smtClean="0"/>
              <a:t>Time your site visits wisely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708" y="3688811"/>
            <a:ext cx="2417823" cy="2387600"/>
          </a:xfrm>
          <a:prstGeom prst="rect">
            <a:avLst/>
          </a:prstGeom>
        </p:spPr>
      </p:pic>
    </p:spTree>
    <p:extLst>
      <p:ext uri="{BB962C8B-B14F-4D97-AF65-F5344CB8AC3E}">
        <p14:creationId xmlns:p14="http://schemas.microsoft.com/office/powerpoint/2010/main" val="168065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90832"/>
            <a:ext cx="9404723" cy="1062416"/>
          </a:xfrm>
        </p:spPr>
        <p:txBody>
          <a:bodyPr/>
          <a:lstStyle/>
          <a:p>
            <a:r>
              <a:rPr lang="en-US" dirty="0" smtClean="0"/>
              <a:t>During your site visit: What to ask?</a:t>
            </a:r>
            <a:endParaRPr lang="en-US" dirty="0"/>
          </a:p>
        </p:txBody>
      </p:sp>
      <p:sp>
        <p:nvSpPr>
          <p:cNvPr id="3" name="Content Placeholder 2"/>
          <p:cNvSpPr>
            <a:spLocks noGrp="1"/>
          </p:cNvSpPr>
          <p:nvPr>
            <p:ph idx="1"/>
          </p:nvPr>
        </p:nvSpPr>
        <p:spPr/>
        <p:txBody>
          <a:bodyPr>
            <a:normAutofit/>
          </a:bodyPr>
          <a:lstStyle/>
          <a:p>
            <a:r>
              <a:rPr lang="en-US" sz="2600" dirty="0"/>
              <a:t>Encourage students to give report on each patient and help them to identify:</a:t>
            </a:r>
          </a:p>
          <a:p>
            <a:pPr lvl="1"/>
            <a:r>
              <a:rPr lang="en-US" sz="2400" dirty="0"/>
              <a:t>Most acute patient</a:t>
            </a:r>
          </a:p>
          <a:p>
            <a:pPr lvl="1"/>
            <a:r>
              <a:rPr lang="en-US" sz="2400" dirty="0"/>
              <a:t>Pertinent labs and diagnostics</a:t>
            </a:r>
          </a:p>
          <a:p>
            <a:pPr lvl="1"/>
            <a:r>
              <a:rPr lang="en-US" sz="2400" dirty="0"/>
              <a:t>Rational for medications being given during that shift</a:t>
            </a:r>
          </a:p>
          <a:p>
            <a:pPr lvl="1"/>
            <a:r>
              <a:rPr lang="en-US" sz="2400" dirty="0"/>
              <a:t>Nursing interventions being </a:t>
            </a:r>
            <a:r>
              <a:rPr lang="en-US" sz="2400" dirty="0" smtClean="0"/>
              <a:t>implemented and how to evaluate their effectiveness</a:t>
            </a:r>
            <a:endParaRPr lang="en-US" sz="2400" dirty="0"/>
          </a:p>
          <a:p>
            <a:pPr lvl="1"/>
            <a:r>
              <a:rPr lang="en-US" sz="2400" dirty="0"/>
              <a:t>Teaching Opportunities for patient/family</a:t>
            </a:r>
          </a:p>
          <a:p>
            <a:endParaRPr lang="en-US" dirty="0"/>
          </a:p>
        </p:txBody>
      </p:sp>
    </p:spTree>
    <p:extLst>
      <p:ext uri="{BB962C8B-B14F-4D97-AF65-F5344CB8AC3E}">
        <p14:creationId xmlns:p14="http://schemas.microsoft.com/office/powerpoint/2010/main" val="406314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king Defining Questions - Excelsior College OW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389" y="1361141"/>
            <a:ext cx="8794376" cy="4690035"/>
          </a:xfrm>
          <a:prstGeom prst="rect">
            <a:avLst/>
          </a:prstGeom>
        </p:spPr>
      </p:pic>
    </p:spTree>
    <p:extLst>
      <p:ext uri="{BB962C8B-B14F-4D97-AF65-F5344CB8AC3E}">
        <p14:creationId xmlns:p14="http://schemas.microsoft.com/office/powerpoint/2010/main" val="27566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r>
              <a:rPr lang="en-US" dirty="0"/>
              <a:t>You receive an urgent email from a preceptor </a:t>
            </a:r>
            <a:r>
              <a:rPr lang="en-US" dirty="0" smtClean="0"/>
              <a:t>(preferred pronouns she, her, hers) stating </a:t>
            </a:r>
            <a:r>
              <a:rPr lang="en-US" dirty="0"/>
              <a:t>that your </a:t>
            </a:r>
            <a:r>
              <a:rPr lang="en-US" dirty="0" smtClean="0"/>
              <a:t>student (preferred pronouns, he , his, him) </a:t>
            </a:r>
            <a:r>
              <a:rPr lang="en-US" dirty="0"/>
              <a:t>appears to be apathetic and distracted during clinical. He has been several minutes late to the last 3 </a:t>
            </a:r>
            <a:r>
              <a:rPr lang="en-US" dirty="0" smtClean="0"/>
              <a:t>clinical days </a:t>
            </a:r>
            <a:r>
              <a:rPr lang="en-US" dirty="0"/>
              <a:t>and </a:t>
            </a:r>
            <a:r>
              <a:rPr lang="en-US" dirty="0" smtClean="0"/>
              <a:t>he is </a:t>
            </a:r>
            <a:r>
              <a:rPr lang="en-US" dirty="0"/>
              <a:t>always on his </a:t>
            </a:r>
            <a:r>
              <a:rPr lang="en-US" dirty="0" smtClean="0"/>
              <a:t>phone while not in the patient room. </a:t>
            </a:r>
            <a:r>
              <a:rPr lang="en-US" dirty="0"/>
              <a:t>He appears to be looking for a new apartment. The preceptor is worried </a:t>
            </a:r>
            <a:r>
              <a:rPr lang="en-US" dirty="0" smtClean="0"/>
              <a:t>that she is unable </a:t>
            </a:r>
            <a:r>
              <a:rPr lang="en-US" dirty="0"/>
              <a:t>to keep his attention and feels that she is failing him as a teacher. How do you respond? What actions do you take?</a:t>
            </a:r>
          </a:p>
          <a:p>
            <a:endParaRPr lang="en-US" dirty="0"/>
          </a:p>
        </p:txBody>
      </p:sp>
    </p:spTree>
    <p:extLst>
      <p:ext uri="{BB962C8B-B14F-4D97-AF65-F5344CB8AC3E}">
        <p14:creationId xmlns:p14="http://schemas.microsoft.com/office/powerpoint/2010/main" val="32093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r>
              <a:rPr lang="en-US" dirty="0"/>
              <a:t>Your </a:t>
            </a:r>
            <a:r>
              <a:rPr lang="en-US" dirty="0" smtClean="0"/>
              <a:t>student (preferred pronouns she, her, hers) </a:t>
            </a:r>
            <a:r>
              <a:rPr lang="en-US" dirty="0"/>
              <a:t>comes to you during a site visit to tell you that she is uncomfortable working with her RN preceptor, </a:t>
            </a:r>
            <a:r>
              <a:rPr lang="en-US" dirty="0" smtClean="0"/>
              <a:t>Diana. </a:t>
            </a:r>
            <a:r>
              <a:rPr lang="en-US" dirty="0"/>
              <a:t>She states that </a:t>
            </a:r>
            <a:r>
              <a:rPr lang="en-US" dirty="0" smtClean="0"/>
              <a:t>Diana </a:t>
            </a:r>
            <a:r>
              <a:rPr lang="en-US" dirty="0"/>
              <a:t>frequently uses foul language in front of her, but not really in front of the patients, and it makes her feel like she is not working with a professional RN. The student doesn’t want to approach </a:t>
            </a:r>
            <a:r>
              <a:rPr lang="en-US" dirty="0" smtClean="0"/>
              <a:t>Diana </a:t>
            </a:r>
            <a:r>
              <a:rPr lang="en-US" dirty="0"/>
              <a:t>with this because other nurses seem to do this as well on this unit, although not as much as </a:t>
            </a:r>
            <a:r>
              <a:rPr lang="en-US" dirty="0" smtClean="0"/>
              <a:t>Diana </a:t>
            </a:r>
            <a:r>
              <a:rPr lang="en-US" dirty="0"/>
              <a:t>does. She also doesn’t want to tell the nurse </a:t>
            </a:r>
            <a:r>
              <a:rPr lang="en-US" dirty="0" smtClean="0"/>
              <a:t>manager </a:t>
            </a:r>
            <a:r>
              <a:rPr lang="en-US" dirty="0"/>
              <a:t>on the unit because </a:t>
            </a:r>
            <a:r>
              <a:rPr lang="en-US" dirty="0" smtClean="0"/>
              <a:t>Diana </a:t>
            </a:r>
            <a:r>
              <a:rPr lang="en-US" dirty="0"/>
              <a:t>is a CN III and very well liked in general. What do you do?</a:t>
            </a:r>
          </a:p>
          <a:p>
            <a:pPr marL="0" indent="0">
              <a:buNone/>
            </a:pPr>
            <a:endParaRPr lang="en-US" dirty="0"/>
          </a:p>
        </p:txBody>
      </p:sp>
    </p:spTree>
    <p:extLst>
      <p:ext uri="{BB962C8B-B14F-4D97-AF65-F5344CB8AC3E}">
        <p14:creationId xmlns:p14="http://schemas.microsoft.com/office/powerpoint/2010/main" val="2323994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r>
              <a:rPr lang="en-US" dirty="0" smtClean="0"/>
              <a:t>You are working with a student (preferred pronouns he, his him) in their first direct supervision clinical. You notice that the student is not spending a lot of time in their patient’s room. When you ask the student why, he states that he feels like he is annoying his patients and he feels very anxious when talking with his patients. You planned to talk with him after clinical to further discuss the above.  Later that afternoon when you ask about AM care he states he did not complete AM care and says the following. “I didn’t sign up for nursing school to give baths and make beds, I thought that was more of an Nursing Assistant or Tech job.” What do you do?</a:t>
            </a:r>
            <a:endParaRPr lang="en-US" dirty="0"/>
          </a:p>
        </p:txBody>
      </p:sp>
    </p:spTree>
    <p:extLst>
      <p:ext uri="{BB962C8B-B14F-4D97-AF65-F5344CB8AC3E}">
        <p14:creationId xmlns:p14="http://schemas.microsoft.com/office/powerpoint/2010/main" val="2663366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r>
              <a:rPr lang="en-US" dirty="0" smtClean="0"/>
              <a:t>You have your clinical group in their first direct supervision clinical and you have one student who always responds first to every question and tends to dominate each conversation. This has resulted in two students becoming disengaged from post-conference. You sense that others in your group are frustrated and would like to contribute more to your conversations. What do you do?</a:t>
            </a:r>
            <a:endParaRPr lang="en-US" dirty="0"/>
          </a:p>
        </p:txBody>
      </p:sp>
    </p:spTree>
    <p:extLst>
      <p:ext uri="{BB962C8B-B14F-4D97-AF65-F5344CB8AC3E}">
        <p14:creationId xmlns:p14="http://schemas.microsoft.com/office/powerpoint/2010/main" val="550114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pic>
        <p:nvPicPr>
          <p:cNvPr id="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7346" y="1853248"/>
            <a:ext cx="3101266" cy="3391105"/>
          </a:xfrm>
        </p:spPr>
      </p:pic>
      <p:pic>
        <p:nvPicPr>
          <p:cNvPr id="5" name="Picture 4" descr="C:\Users\mwietlisbach\AppData\Local\Microsoft\Windows\INetCache\IE\2420NVCT\heart_stethoscop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529" y="1853248"/>
            <a:ext cx="3784505" cy="18271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13412" y="4625788"/>
            <a:ext cx="7521387" cy="923330"/>
          </a:xfrm>
          <a:prstGeom prst="rect">
            <a:avLst/>
          </a:prstGeom>
        </p:spPr>
        <p:txBody>
          <a:bodyPr wrap="square">
            <a:spAutoFit/>
          </a:bodyPr>
          <a:lstStyle/>
          <a:p>
            <a:pPr algn="ct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Course Coordinator and Clinical Instructor</a:t>
            </a:r>
          </a:p>
          <a:p>
            <a:pPr algn="ct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 Adult health</a:t>
            </a:r>
          </a:p>
          <a:p>
            <a:pPr algn="ct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Clinical Courses</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9130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430" y="2967335"/>
            <a:ext cx="10479151" cy="1569660"/>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blurRad="50800" dist="38100" algn="l" rotWithShape="0">
                    <a:prstClr val="black">
                      <a:alpha val="40000"/>
                    </a:prstClr>
                  </a:outerShdw>
                </a:effectLst>
              </a:rPr>
              <a:t>Direct vs Indirect </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62776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ing that Works - Caroline Jarre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718" y="2044331"/>
            <a:ext cx="6526306" cy="3052104"/>
          </a:xfrm>
          <a:prstGeom prst="rect">
            <a:avLst/>
          </a:prstGeom>
        </p:spPr>
      </p:pic>
    </p:spTree>
    <p:extLst>
      <p:ext uri="{BB962C8B-B14F-4D97-AF65-F5344CB8AC3E}">
        <p14:creationId xmlns:p14="http://schemas.microsoft.com/office/powerpoint/2010/main" val="402914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149177"/>
            <a:ext cx="9404723" cy="1050325"/>
          </a:xfrm>
        </p:spPr>
        <p:txBody>
          <a:bodyPr/>
          <a:lstStyle/>
          <a:p>
            <a:r>
              <a:rPr lang="en-US" dirty="0" smtClean="0"/>
              <a:t>Getting Started: General Tips</a:t>
            </a:r>
            <a:endParaRPr lang="en-US" dirty="0"/>
          </a:p>
        </p:txBody>
      </p:sp>
      <p:sp>
        <p:nvSpPr>
          <p:cNvPr id="3" name="Content Placeholder 2"/>
          <p:cNvSpPr>
            <a:spLocks noGrp="1"/>
          </p:cNvSpPr>
          <p:nvPr>
            <p:ph idx="1"/>
          </p:nvPr>
        </p:nvSpPr>
        <p:spPr>
          <a:xfrm>
            <a:off x="1103312" y="2335427"/>
            <a:ext cx="8946541" cy="3912972"/>
          </a:xfrm>
        </p:spPr>
        <p:txBody>
          <a:bodyPr/>
          <a:lstStyle/>
          <a:p>
            <a:r>
              <a:rPr lang="en-US" dirty="0" smtClean="0"/>
              <a:t>Get to know your learners</a:t>
            </a:r>
          </a:p>
          <a:p>
            <a:r>
              <a:rPr lang="en-US" dirty="0" smtClean="0"/>
              <a:t>Request to have a mentor or to be a mentor</a:t>
            </a:r>
          </a:p>
          <a:p>
            <a:r>
              <a:rPr lang="en-US" dirty="0" smtClean="0"/>
              <a:t>Familiarize yourself with your clinical evaluation tool</a:t>
            </a:r>
          </a:p>
          <a:p>
            <a:r>
              <a:rPr lang="en-US" dirty="0" smtClean="0"/>
              <a:t>Establish clear student expectations: dress code, professionalism, sick days, use of electronics</a:t>
            </a:r>
          </a:p>
          <a:p>
            <a:r>
              <a:rPr lang="en-US" dirty="0" smtClean="0"/>
              <a:t>Pool together and utilize existing resources</a:t>
            </a:r>
          </a:p>
          <a:p>
            <a:r>
              <a:rPr lang="en-US" dirty="0" smtClean="0"/>
              <a:t>Clear communication is the key</a:t>
            </a:r>
          </a:p>
          <a:p>
            <a:r>
              <a:rPr lang="en-US" dirty="0" smtClean="0"/>
              <a:t>Know your chain of command</a:t>
            </a:r>
          </a:p>
          <a:p>
            <a:pPr marL="0" indent="0">
              <a:buNone/>
            </a:pPr>
            <a:endParaRPr lang="en-US" dirty="0"/>
          </a:p>
        </p:txBody>
      </p:sp>
      <p:pic>
        <p:nvPicPr>
          <p:cNvPr id="5" name="Picture 4" descr="TURNING POTENTIAL INTO REAL SUCCESS | Chris BAMIDE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589" y="4291913"/>
            <a:ext cx="3315471" cy="2192295"/>
          </a:xfrm>
          <a:prstGeom prst="rect">
            <a:avLst/>
          </a:prstGeom>
        </p:spPr>
      </p:pic>
    </p:spTree>
    <p:extLst>
      <p:ext uri="{BB962C8B-B14F-4D97-AF65-F5344CB8AC3E}">
        <p14:creationId xmlns:p14="http://schemas.microsoft.com/office/powerpoint/2010/main" val="3211442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78" y="1112108"/>
            <a:ext cx="11059298" cy="1099751"/>
          </a:xfrm>
        </p:spPr>
        <p:txBody>
          <a:bodyPr/>
          <a:lstStyle/>
          <a:p>
            <a:r>
              <a:rPr lang="en-US" dirty="0" smtClean="0"/>
              <a:t>Direct: Prior to the start of clinical……</a:t>
            </a:r>
            <a:endParaRPr lang="en-US" dirty="0"/>
          </a:p>
        </p:txBody>
      </p:sp>
      <p:sp>
        <p:nvSpPr>
          <p:cNvPr id="3" name="Content Placeholder 2"/>
          <p:cNvSpPr>
            <a:spLocks noGrp="1"/>
          </p:cNvSpPr>
          <p:nvPr>
            <p:ph idx="1"/>
          </p:nvPr>
        </p:nvSpPr>
        <p:spPr>
          <a:xfrm>
            <a:off x="1103312" y="2360141"/>
            <a:ext cx="8946541" cy="3888258"/>
          </a:xfrm>
        </p:spPr>
        <p:txBody>
          <a:bodyPr/>
          <a:lstStyle/>
          <a:p>
            <a:r>
              <a:rPr lang="en-US" dirty="0" smtClean="0"/>
              <a:t>Communication with the unit and team members</a:t>
            </a:r>
          </a:p>
          <a:p>
            <a:r>
              <a:rPr lang="en-US" dirty="0" smtClean="0"/>
              <a:t>Unit Check</a:t>
            </a:r>
          </a:p>
          <a:p>
            <a:r>
              <a:rPr lang="en-US" dirty="0" smtClean="0"/>
              <a:t>Resources for success</a:t>
            </a:r>
          </a:p>
          <a:p>
            <a:pPr lvl="1"/>
            <a:r>
              <a:rPr lang="en-US" dirty="0" smtClean="0"/>
              <a:t>Establish your “brain”</a:t>
            </a:r>
          </a:p>
          <a:p>
            <a:pPr lvl="1"/>
            <a:r>
              <a:rPr lang="en-US" dirty="0" smtClean="0"/>
              <a:t>Assignment Sheet</a:t>
            </a:r>
          </a:p>
          <a:p>
            <a:pPr lvl="1"/>
            <a:r>
              <a:rPr lang="en-US" dirty="0" smtClean="0"/>
              <a:t>Clinical Survival Guide</a:t>
            </a:r>
          </a:p>
          <a:p>
            <a:pPr marL="0" indent="0">
              <a:buNone/>
            </a:pPr>
            <a:endParaRPr lang="en-US" dirty="0"/>
          </a:p>
        </p:txBody>
      </p:sp>
      <p:pic>
        <p:nvPicPr>
          <p:cNvPr id="4" name="Picture 3" descr="Resource - Wooden Tile Ima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804984"/>
            <a:ext cx="3102576" cy="2068384"/>
          </a:xfrm>
          <a:prstGeom prst="rect">
            <a:avLst/>
          </a:prstGeom>
        </p:spPr>
      </p:pic>
    </p:spTree>
    <p:extLst>
      <p:ext uri="{BB962C8B-B14F-4D97-AF65-F5344CB8AC3E}">
        <p14:creationId xmlns:p14="http://schemas.microsoft.com/office/powerpoint/2010/main" val="4113554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124464"/>
            <a:ext cx="9404723" cy="976183"/>
          </a:xfrm>
        </p:spPr>
        <p:txBody>
          <a:bodyPr/>
          <a:lstStyle/>
          <a:p>
            <a:r>
              <a:rPr lang="en-US" dirty="0" smtClean="0"/>
              <a:t>Direct: On the unit….</a:t>
            </a:r>
            <a:endParaRPr lang="en-US" dirty="0"/>
          </a:p>
        </p:txBody>
      </p:sp>
      <p:sp>
        <p:nvSpPr>
          <p:cNvPr id="3" name="Content Placeholder 2"/>
          <p:cNvSpPr>
            <a:spLocks noGrp="1"/>
          </p:cNvSpPr>
          <p:nvPr>
            <p:ph idx="1"/>
          </p:nvPr>
        </p:nvSpPr>
        <p:spPr>
          <a:xfrm>
            <a:off x="1103312" y="2273643"/>
            <a:ext cx="8946541" cy="3974756"/>
          </a:xfrm>
        </p:spPr>
        <p:txBody>
          <a:bodyPr/>
          <a:lstStyle/>
          <a:p>
            <a:r>
              <a:rPr lang="en-US" dirty="0" smtClean="0"/>
              <a:t>Listen to report</a:t>
            </a:r>
          </a:p>
          <a:p>
            <a:r>
              <a:rPr lang="en-US" dirty="0" smtClean="0"/>
              <a:t>Pre-brief/Preconference</a:t>
            </a:r>
            <a:endParaRPr lang="en-US" dirty="0" smtClean="0"/>
          </a:p>
          <a:p>
            <a:r>
              <a:rPr lang="en-US" dirty="0" smtClean="0"/>
              <a:t>Clear communication with unit members</a:t>
            </a:r>
          </a:p>
          <a:p>
            <a:r>
              <a:rPr lang="en-US" dirty="0" smtClean="0"/>
              <a:t>Med Administration</a:t>
            </a:r>
            <a:endParaRPr lang="en-US" dirty="0"/>
          </a:p>
          <a:p>
            <a:r>
              <a:rPr lang="en-US" dirty="0" smtClean="0"/>
              <a:t>Pair </a:t>
            </a:r>
            <a:r>
              <a:rPr lang="en-US" dirty="0" smtClean="0"/>
              <a:t>and share</a:t>
            </a:r>
          </a:p>
          <a:p>
            <a:r>
              <a:rPr lang="en-US" dirty="0" smtClean="0"/>
              <a:t>Have a plan “if, then”</a:t>
            </a:r>
          </a:p>
          <a:p>
            <a:r>
              <a:rPr lang="en-US" dirty="0" smtClean="0"/>
              <a:t>Debrief and post-conference</a:t>
            </a:r>
            <a:endParaRPr lang="en-US" dirty="0"/>
          </a:p>
        </p:txBody>
      </p:sp>
    </p:spTree>
    <p:extLst>
      <p:ext uri="{BB962C8B-B14F-4D97-AF65-F5344CB8AC3E}">
        <p14:creationId xmlns:p14="http://schemas.microsoft.com/office/powerpoint/2010/main" val="2163489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267" y="2967335"/>
            <a:ext cx="11301492" cy="1754326"/>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Indirect Clinica</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 Supervision </a:t>
            </a:r>
          </a:p>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Precepted</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Clinical experiences)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1099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14400"/>
            <a:ext cx="9404723" cy="1138518"/>
          </a:xfrm>
        </p:spPr>
        <p:txBody>
          <a:bodyPr/>
          <a:lstStyle/>
          <a:p>
            <a:r>
              <a:rPr lang="en-US" dirty="0" smtClean="0"/>
              <a:t>Setting the stage with your students</a:t>
            </a:r>
            <a:endParaRPr lang="en-US" dirty="0"/>
          </a:p>
        </p:txBody>
      </p:sp>
      <p:sp>
        <p:nvSpPr>
          <p:cNvPr id="3" name="Content Placeholder 2"/>
          <p:cNvSpPr>
            <a:spLocks noGrp="1"/>
          </p:cNvSpPr>
          <p:nvPr>
            <p:ph idx="1"/>
          </p:nvPr>
        </p:nvSpPr>
        <p:spPr/>
        <p:txBody>
          <a:bodyPr/>
          <a:lstStyle/>
          <a:p>
            <a:r>
              <a:rPr lang="en-US" dirty="0" smtClean="0"/>
              <a:t>Consistency is key</a:t>
            </a:r>
          </a:p>
          <a:p>
            <a:r>
              <a:rPr lang="en-US" dirty="0" smtClean="0"/>
              <a:t>Encourage a student/preceptor sit down</a:t>
            </a:r>
          </a:p>
          <a:p>
            <a:r>
              <a:rPr lang="en-US" dirty="0" smtClean="0"/>
              <a:t>Be clear of expectations of your students</a:t>
            </a:r>
          </a:p>
          <a:p>
            <a:r>
              <a:rPr lang="en-US" dirty="0" smtClean="0"/>
              <a:t>Provide tips for night shift</a:t>
            </a:r>
          </a:p>
          <a:p>
            <a:r>
              <a:rPr lang="en-US" dirty="0" smtClean="0"/>
              <a:t>Go over some of the “if”  “then” scenarios (preceptor is sick, gets floated to another </a:t>
            </a:r>
            <a:r>
              <a:rPr lang="en-US" dirty="0" smtClean="0"/>
              <a:t>unit)</a:t>
            </a:r>
            <a:endParaRPr lang="en-US" dirty="0" smtClean="0"/>
          </a:p>
        </p:txBody>
      </p:sp>
      <p:pic>
        <p:nvPicPr>
          <p:cNvPr id="4" name="Picture 3" descr="If/Then on Christian Responsibility in Orlando | Hack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675" y="4478992"/>
            <a:ext cx="2889437" cy="1926291"/>
          </a:xfrm>
          <a:prstGeom prst="rect">
            <a:avLst/>
          </a:prstGeom>
        </p:spPr>
      </p:pic>
    </p:spTree>
    <p:extLst>
      <p:ext uri="{BB962C8B-B14F-4D97-AF65-F5344CB8AC3E}">
        <p14:creationId xmlns:p14="http://schemas.microsoft.com/office/powerpoint/2010/main" val="3756258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9708</TotalTime>
  <Words>853</Words>
  <Application>Microsoft Office PowerPoint</Application>
  <PresentationFormat>Widescreen</PresentationFormat>
  <Paragraphs>94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Best Practices in Indirect and Direct Clinical Teaching</vt:lpstr>
      <vt:lpstr>About Me….</vt:lpstr>
      <vt:lpstr>PowerPoint Presentation</vt:lpstr>
      <vt:lpstr>PowerPoint Presentation</vt:lpstr>
      <vt:lpstr>Getting Started: General Tips</vt:lpstr>
      <vt:lpstr>Direct: Prior to the start of clinical……</vt:lpstr>
      <vt:lpstr>Direct: On the unit….</vt:lpstr>
      <vt:lpstr>PowerPoint Presentation</vt:lpstr>
      <vt:lpstr>Setting the stage with your students</vt:lpstr>
      <vt:lpstr>Setting the Stage with your preceptors</vt:lpstr>
      <vt:lpstr>Indirect Tips</vt:lpstr>
      <vt:lpstr>During your site visit: What to ask?</vt:lpstr>
      <vt:lpstr>PowerPoint Presentation</vt:lpstr>
      <vt:lpstr>Scenario 1</vt:lpstr>
      <vt:lpstr>Scenario 2</vt:lpstr>
      <vt:lpstr>Scenario 3</vt:lpstr>
      <vt:lpstr>Scenario 4</vt:lpstr>
    </vt:vector>
  </TitlesOfParts>
  <Company>Duke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Clinical Supervision</dc:title>
  <dc:creator>Dr Christina Leonard</dc:creator>
  <cp:lastModifiedBy>Dr Christina Leonard</cp:lastModifiedBy>
  <cp:revision>20</cp:revision>
  <dcterms:created xsi:type="dcterms:W3CDTF">2020-07-22T19:41:19Z</dcterms:created>
  <dcterms:modified xsi:type="dcterms:W3CDTF">2020-08-10T13:44:36Z</dcterms:modified>
</cp:coreProperties>
</file>