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82" r:id="rId3"/>
    <p:sldId id="283" r:id="rId4"/>
    <p:sldId id="257" r:id="rId5"/>
    <p:sldId id="258" r:id="rId6"/>
    <p:sldId id="284" r:id="rId7"/>
    <p:sldId id="292" r:id="rId8"/>
    <p:sldId id="291" r:id="rId9"/>
    <p:sldId id="285" r:id="rId10"/>
    <p:sldId id="265" r:id="rId11"/>
    <p:sldId id="289" r:id="rId12"/>
    <p:sldId id="286" r:id="rId13"/>
    <p:sldId id="287" r:id="rId14"/>
    <p:sldId id="28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81754" autoAdjust="0"/>
  </p:normalViewPr>
  <p:slideViewPr>
    <p:cSldViewPr snapToGrid="0" snapToObjects="1">
      <p:cViewPr varScale="1">
        <p:scale>
          <a:sx n="93" d="100"/>
          <a:sy n="93" d="100"/>
        </p:scale>
        <p:origin x="22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6791E-3E04-48C5-AA89-C738864DAC9C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6C564-087D-4FF9-9D32-9FE96BF79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05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FD5DC-7F6E-4FA9-BA71-90F1AFFCD5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13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6C564-087D-4FF9-9D32-9FE96BF790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91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FD5DC-7F6E-4FA9-BA71-90F1AFFCD5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88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66C564-087D-4FF9-9D32-9FE96BF790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55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FD5DC-7F6E-4FA9-BA71-90F1AFFCD5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61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FD5DC-7F6E-4FA9-BA71-90F1AFFCD5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30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FD5DC-7F6E-4FA9-BA71-90F1AFFCD5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66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FD5DC-7F6E-4FA9-BA71-90F1AFFCD5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73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FD5DC-7F6E-4FA9-BA71-90F1AFFCD5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10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FD5DC-7F6E-4FA9-BA71-90F1AFFCD5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1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FD5DC-7F6E-4FA9-BA71-90F1AFFCD5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1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FD5DC-7F6E-4FA9-BA71-90F1AFFCD5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1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858" y="3147859"/>
            <a:ext cx="7886327" cy="1470025"/>
          </a:xfrm>
        </p:spPr>
        <p:txBody>
          <a:bodyPr/>
          <a:lstStyle>
            <a:lvl1pPr algn="ctr">
              <a:defRPr>
                <a:solidFill>
                  <a:srgbClr val="0238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859" y="4903634"/>
            <a:ext cx="788632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486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3911F4-044D-364F-8240-39C399C5B457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647B-BC85-824D-9C8C-28FD31ED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3911F4-044D-364F-8240-39C399C5B457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647B-BC85-824D-9C8C-28FD31ED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80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3911F4-044D-364F-8240-39C399C5B457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647B-BC85-824D-9C8C-28FD31ED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1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3911F4-044D-364F-8240-39C399C5B457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647B-BC85-824D-9C8C-28FD31ED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03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3911F4-044D-364F-8240-39C399C5B457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647B-BC85-824D-9C8C-28FD31ED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6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3911F4-044D-364F-8240-39C399C5B457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647B-BC85-824D-9C8C-28FD31ED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9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3911F4-044D-364F-8240-39C399C5B457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647B-BC85-824D-9C8C-28FD31ED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48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3911F4-044D-364F-8240-39C399C5B457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647B-BC85-824D-9C8C-28FD31ED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27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3911F4-044D-364F-8240-39C399C5B457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647B-BC85-824D-9C8C-28FD31ED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23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3911F4-044D-364F-8240-39C399C5B457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5647B-BC85-824D-9C8C-28FD31ED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63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26" y="274638"/>
            <a:ext cx="79009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26" y="1600200"/>
            <a:ext cx="790097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006" y="637657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3C95647B-BC85-824D-9C8C-28FD31ED64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6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02387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ronicle.com/article/The-Power-of-the-Personal/148743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79549-3800-413B-A15E-57AC9AEF95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Optimizing </a:t>
            </a:r>
            <a:br>
              <a:rPr lang="en-US" sz="4000" dirty="0"/>
            </a:br>
            <a:r>
              <a:rPr lang="en-US" sz="4000" dirty="0"/>
              <a:t>the </a:t>
            </a:r>
            <a:br>
              <a:rPr lang="en-US" sz="4000" dirty="0"/>
            </a:br>
            <a:r>
              <a:rPr lang="en-US" sz="4000" dirty="0"/>
              <a:t>Student Experience</a:t>
            </a:r>
            <a:r>
              <a:rPr lang="en-US" dirty="0"/>
              <a:t>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2043FF-7F64-4FD0-8E66-D8C053D45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9859" y="4903634"/>
            <a:ext cx="7886326" cy="1954366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Midge Bowers &amp; Beth Phillips</a:t>
            </a:r>
          </a:p>
        </p:txBody>
      </p:sp>
    </p:spTree>
    <p:extLst>
      <p:ext uri="{BB962C8B-B14F-4D97-AF65-F5344CB8AC3E}">
        <p14:creationId xmlns:p14="http://schemas.microsoft.com/office/powerpoint/2010/main" val="20992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Student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Determine how your students learn best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Help them set realistic goals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Help them identify an accountability partner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Make it personal! </a:t>
            </a:r>
          </a:p>
          <a:p>
            <a:pPr marL="3429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5163" y="5109211"/>
            <a:ext cx="77337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tx2"/>
                </a:solidFill>
              </a:rPr>
              <a:t>Chambliss, 2014; Thomas, McIntosh, &amp; </a:t>
            </a:r>
            <a:r>
              <a:rPr lang="en-US" sz="1350" dirty="0" err="1">
                <a:solidFill>
                  <a:schemeClr val="tx2"/>
                </a:solidFill>
              </a:rPr>
              <a:t>Mensik</a:t>
            </a:r>
            <a:r>
              <a:rPr lang="en-US" sz="1350" dirty="0">
                <a:solidFill>
                  <a:schemeClr val="tx2"/>
                </a:solidFill>
              </a:rPr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1994991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A411D-5E48-41D6-8538-F4CE347A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Student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70B07-4DBB-447D-B2E1-6CB7884F1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</a:rPr>
              <a:t>Address poor academic performance early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</a:rPr>
              <a:t>Identify poor attendance and study skills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</a:rPr>
              <a:t>Notice minimal social support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</a:rPr>
              <a:t>Help with lack of time management skills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</a:rPr>
              <a:t>Look for solutions to financial barriers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</a:rPr>
              <a:t>Provide adequate information regarding academic support services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</a:rPr>
              <a:t>Welcome and support cultural differences in your students </a:t>
            </a:r>
          </a:p>
        </p:txBody>
      </p:sp>
    </p:spTree>
    <p:extLst>
      <p:ext uri="{BB962C8B-B14F-4D97-AF65-F5344CB8AC3E}">
        <p14:creationId xmlns:p14="http://schemas.microsoft.com/office/powerpoint/2010/main" val="1428918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924E2-0D00-4E07-A542-75E16CAF9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Summary- Objectives Met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32189-ECC1-45CF-BA5A-BFEC59857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</a:rPr>
              <a:t>Describe the ways to optimize the student clinical experience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</a:rPr>
              <a:t>Explore the differences in students today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</a:rPr>
              <a:t>Examine the changes in today’s healthcare system that impact student learning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</a:rPr>
              <a:t>Discuss strategies to push the envelope for optimization of the student experience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4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4BDFF-353F-4CEE-A7D8-B02463D407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4A3006-50B6-4CCF-BAE2-4E3739D7A3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Thank you!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Midge and Beth</a:t>
            </a:r>
          </a:p>
        </p:txBody>
      </p:sp>
    </p:spTree>
    <p:extLst>
      <p:ext uri="{BB962C8B-B14F-4D97-AF65-F5344CB8AC3E}">
        <p14:creationId xmlns:p14="http://schemas.microsoft.com/office/powerpoint/2010/main" val="3687050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0CD95-1623-451A-A3D3-8E6403491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5BA70-4795-4BD7-B777-5AD9C9DE1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</a:rPr>
              <a:t>Anderson, I. (2016). Identifying different learning styles to enhance the learning experience.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</a:rPr>
              <a:t>	</a:t>
            </a:r>
            <a:r>
              <a:rPr lang="en-US" sz="1400" i="1" dirty="0">
                <a:solidFill>
                  <a:schemeClr val="tx2"/>
                </a:solidFill>
              </a:rPr>
              <a:t>Nursing Standard</a:t>
            </a:r>
            <a:r>
              <a:rPr lang="en-US" sz="1400" dirty="0">
                <a:solidFill>
                  <a:schemeClr val="tx2"/>
                </a:solidFill>
              </a:rPr>
              <a:t>, </a:t>
            </a:r>
            <a:r>
              <a:rPr lang="en-US" sz="1400" i="1" dirty="0">
                <a:solidFill>
                  <a:schemeClr val="tx2"/>
                </a:solidFill>
              </a:rPr>
              <a:t>31</a:t>
            </a:r>
            <a:r>
              <a:rPr lang="en-US" sz="1400" dirty="0">
                <a:solidFill>
                  <a:schemeClr val="tx2"/>
                </a:solidFill>
              </a:rPr>
              <a:t>(7), 53-63. doi:10.7748/ns.2016.e10407</a:t>
            </a:r>
          </a:p>
          <a:p>
            <a:pPr marL="0" indent="0"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</a:rPr>
              <a:t>Beetham, H., &amp; Sharpe, R. (2013). </a:t>
            </a:r>
            <a:r>
              <a:rPr lang="en-US" sz="1400" i="1" dirty="0">
                <a:solidFill>
                  <a:schemeClr val="tx2"/>
                </a:solidFill>
              </a:rPr>
              <a:t>Rethinking pedagogy for a digital age: Designing for 21</a:t>
            </a:r>
            <a:r>
              <a:rPr lang="en-US" sz="1400" i="1" baseline="30000" dirty="0">
                <a:solidFill>
                  <a:schemeClr val="tx2"/>
                </a:solidFill>
              </a:rPr>
              <a:t>st</a:t>
            </a:r>
          </a:p>
          <a:p>
            <a:pPr marL="0" indent="0">
              <a:buNone/>
            </a:pPr>
            <a:r>
              <a:rPr lang="en-US" sz="1400" i="1" baseline="30000" dirty="0">
                <a:solidFill>
                  <a:schemeClr val="tx2"/>
                </a:solidFill>
              </a:rPr>
              <a:t>	</a:t>
            </a:r>
            <a:r>
              <a:rPr lang="en-US" sz="1400" i="1" dirty="0">
                <a:solidFill>
                  <a:schemeClr val="tx2"/>
                </a:solidFill>
              </a:rPr>
              <a:t>century learning.</a:t>
            </a:r>
            <a:r>
              <a:rPr lang="en-US" sz="1400" dirty="0">
                <a:solidFill>
                  <a:schemeClr val="tx2"/>
                </a:solidFill>
              </a:rPr>
              <a:t> Hoboken, JM: Taylor &amp; Francis. </a:t>
            </a:r>
          </a:p>
          <a:p>
            <a:pPr marL="0" indent="0"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</a:rPr>
              <a:t>Bowen, W.G. &amp; McPherson, M.S. (2016). </a:t>
            </a:r>
            <a:r>
              <a:rPr lang="en-US" sz="1400" i="1" dirty="0">
                <a:solidFill>
                  <a:schemeClr val="tx2"/>
                </a:solidFill>
              </a:rPr>
              <a:t>Lesson Plan: An agenda for change in American higher</a:t>
            </a:r>
          </a:p>
          <a:p>
            <a:pPr marL="0" indent="0">
              <a:buNone/>
            </a:pPr>
            <a:r>
              <a:rPr lang="en-US" sz="1400" i="1" dirty="0">
                <a:solidFill>
                  <a:schemeClr val="tx2"/>
                </a:solidFill>
              </a:rPr>
              <a:t>	education. </a:t>
            </a:r>
            <a:r>
              <a:rPr lang="en-US" sz="1400" dirty="0">
                <a:solidFill>
                  <a:schemeClr val="tx2"/>
                </a:solidFill>
              </a:rPr>
              <a:t>Princeton, New Jersey; Princeton University Press. </a:t>
            </a:r>
          </a:p>
          <a:p>
            <a:pPr marL="0" indent="0"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</a:rPr>
              <a:t>Chambliss, D.F. (2014). The power of the personal. The Chronical of Higher Education. Retrieved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</a:rPr>
              <a:t>          from </a:t>
            </a:r>
            <a:r>
              <a:rPr lang="en-US" sz="1400" dirty="0">
                <a:solidFill>
                  <a:schemeClr val="tx2"/>
                </a:solidFill>
                <a:hlinkClick r:id="rId3"/>
              </a:rPr>
              <a:t>https://www.chronicle.com/article/The-Power-of-the-Personal/148743</a:t>
            </a:r>
            <a:endParaRPr lang="en-US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</a:rPr>
              <a:t>Merriam, S. &amp; </a:t>
            </a:r>
            <a:r>
              <a:rPr lang="en-US" sz="1400" dirty="0" err="1">
                <a:solidFill>
                  <a:schemeClr val="tx2"/>
                </a:solidFill>
              </a:rPr>
              <a:t>Bierema</a:t>
            </a:r>
            <a:r>
              <a:rPr lang="en-US" sz="1400" dirty="0">
                <a:solidFill>
                  <a:schemeClr val="tx2"/>
                </a:solidFill>
              </a:rPr>
              <a:t>, L.L. (2014). </a:t>
            </a:r>
            <a:r>
              <a:rPr lang="en-US" sz="1400" i="1" dirty="0">
                <a:solidFill>
                  <a:schemeClr val="tx2"/>
                </a:solidFill>
              </a:rPr>
              <a:t>Adult Learning: Linking Theory and Practice</a:t>
            </a:r>
            <a:r>
              <a:rPr lang="en-US" sz="1400" dirty="0">
                <a:solidFill>
                  <a:schemeClr val="tx2"/>
                </a:solidFill>
              </a:rPr>
              <a:t>. San Francisco,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</a:rPr>
              <a:t>	Ca, Wiley &amp; Sons.</a:t>
            </a:r>
          </a:p>
          <a:p>
            <a:pPr marL="0" indent="0"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</a:rPr>
              <a:t>Thomas, CM, McIntosh, CE and </a:t>
            </a:r>
            <a:r>
              <a:rPr lang="en-US" sz="1400" dirty="0" err="1">
                <a:solidFill>
                  <a:schemeClr val="tx2"/>
                </a:solidFill>
              </a:rPr>
              <a:t>Mensik</a:t>
            </a:r>
            <a:r>
              <a:rPr lang="en-US" sz="1400" dirty="0">
                <a:solidFill>
                  <a:schemeClr val="tx2"/>
                </a:solidFill>
              </a:rPr>
              <a:t>, JS. (2016). Strategies for pursuing a master’s degree.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</a:rPr>
              <a:t>	</a:t>
            </a:r>
            <a:r>
              <a:rPr lang="en-US" sz="1400" i="1" dirty="0">
                <a:solidFill>
                  <a:schemeClr val="tx2"/>
                </a:solidFill>
              </a:rPr>
              <a:t>Dimensions of Critical Care Nursing </a:t>
            </a:r>
            <a:r>
              <a:rPr lang="en-US" sz="1400" dirty="0">
                <a:solidFill>
                  <a:schemeClr val="tx2"/>
                </a:solidFill>
              </a:rPr>
              <a:t>35(3): 147-153.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516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17207-5528-4055-A9F6-CB4B93631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6EEA6-FE88-4DAD-8008-6D988D530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26" y="1449546"/>
            <a:ext cx="8443519" cy="463629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</a:rPr>
              <a:t>Describe the ways to optimize the student clinical experience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</a:rPr>
              <a:t>Explore the differences in students today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</a:rPr>
              <a:t>Examine the changes in today’s healthcare system that impact student learning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</a:rPr>
              <a:t>Discuss strategies to push the envelope for optimization of the student experience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</a:rPr>
              <a:t>Undergraduate students</a:t>
            </a:r>
          </a:p>
          <a:p>
            <a:pPr lvl="2"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</a:rPr>
              <a:t>Graduate students</a:t>
            </a:r>
          </a:p>
          <a:p>
            <a:pPr marL="685800" lvl="2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451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98F12-BADD-4963-844B-FA433BAA1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86" y="711518"/>
            <a:ext cx="790097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differences in students today: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            Greetings, Gizmos, Google……….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C4BE2F-21AF-4263-AA36-B978E4289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9866"/>
          <a:stretch/>
        </p:blipFill>
        <p:spPr>
          <a:xfrm>
            <a:off x="2237960" y="2595745"/>
            <a:ext cx="5063761" cy="374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0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0D473-7B1B-474F-873B-4E9D0B67D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B5169-0131-427D-BDD8-71A9C2DAB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2"/>
                </a:solidFill>
              </a:rPr>
              <a:t>Learner Attributes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Preferences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Aspirations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Resources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Experience</a:t>
            </a:r>
          </a:p>
          <a:p>
            <a:r>
              <a:rPr lang="en-US" dirty="0">
                <a:solidFill>
                  <a:schemeClr val="tx2"/>
                </a:solidFill>
              </a:rPr>
              <a:t>Learner Variances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Age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Culture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Ethnicity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Gender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Motivation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Socioeconomic Status</a:t>
            </a:r>
          </a:p>
          <a:p>
            <a:pPr lvl="1"/>
            <a:endParaRPr lang="en-US" sz="15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en-US" sz="1500" dirty="0">
                <a:solidFill>
                  <a:schemeClr val="tx2"/>
                </a:solidFill>
              </a:rPr>
              <a:t>Anderson, 2016; Beetham &amp; Sharpe, 2013; Bowen &amp; McPherson, 2016; Merriam &amp; </a:t>
            </a:r>
            <a:r>
              <a:rPr lang="en-US" sz="1500" dirty="0" err="1">
                <a:solidFill>
                  <a:schemeClr val="tx2"/>
                </a:solidFill>
              </a:rPr>
              <a:t>Bierema</a:t>
            </a:r>
            <a:r>
              <a:rPr lang="en-US" sz="1500" dirty="0">
                <a:solidFill>
                  <a:schemeClr val="tx2"/>
                </a:solidFill>
              </a:rPr>
              <a:t>, 2014)</a:t>
            </a:r>
            <a:endParaRPr lang="en-US" sz="15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D910F6-1EAC-4685-96E5-DE0356C2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301" y="1861442"/>
            <a:ext cx="4536499" cy="271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1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35A64-64FD-46FF-80AC-0A9FBD2B2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today’s healthcare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6C257-6746-4653-8B56-AEE7BA0AC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Evidence based practice </a:t>
            </a:r>
          </a:p>
          <a:p>
            <a:r>
              <a:rPr lang="en-US" dirty="0">
                <a:solidFill>
                  <a:schemeClr val="tx2"/>
                </a:solidFill>
              </a:rPr>
              <a:t>Changing demographics of nurses; staff and faculty</a:t>
            </a:r>
          </a:p>
          <a:p>
            <a:r>
              <a:rPr lang="en-US" dirty="0">
                <a:solidFill>
                  <a:schemeClr val="tx2"/>
                </a:solidFill>
              </a:rPr>
              <a:t>Technology, EHR, patient acuities, staff ratios</a:t>
            </a:r>
          </a:p>
          <a:p>
            <a:r>
              <a:rPr lang="en-US" dirty="0">
                <a:solidFill>
                  <a:schemeClr val="tx2"/>
                </a:solidFill>
              </a:rPr>
              <a:t>Sicker people at home or LTC, polypharmacy, value-based care vs volume</a:t>
            </a:r>
          </a:p>
          <a:p>
            <a:r>
              <a:rPr lang="en-US" dirty="0">
                <a:solidFill>
                  <a:schemeClr val="tx2"/>
                </a:solidFill>
              </a:rPr>
              <a:t>Fees for placements, lack of clinical sites, simulation substitution</a:t>
            </a:r>
          </a:p>
          <a:p>
            <a:r>
              <a:rPr lang="en-US" dirty="0">
                <a:solidFill>
                  <a:schemeClr val="tx2"/>
                </a:solidFill>
              </a:rPr>
              <a:t>High expectations for pursuing higher education and its relationship to quality patient care and outcomes</a:t>
            </a:r>
          </a:p>
        </p:txBody>
      </p:sp>
    </p:spTree>
    <p:extLst>
      <p:ext uri="{BB962C8B-B14F-4D97-AF65-F5344CB8AC3E}">
        <p14:creationId xmlns:p14="http://schemas.microsoft.com/office/powerpoint/2010/main" val="2652111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FCFF4-4CEE-4048-AC85-1D8D3EBA7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Strategies for Student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89F5-5FDE-4B2E-B219-69C4C57B5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Undergraduate</a:t>
            </a:r>
          </a:p>
          <a:p>
            <a:r>
              <a:rPr lang="en-US" dirty="0">
                <a:solidFill>
                  <a:schemeClr val="tx2"/>
                </a:solidFill>
              </a:rPr>
              <a:t>Graduate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F31128-FDCE-45EA-B152-F773FDD0F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356" y="1417638"/>
            <a:ext cx="4598761" cy="492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79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FCFF4-4CEE-4048-AC85-1D8D3EBA7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Strategies for Student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89F5-5FDE-4B2E-B219-69C4C57B5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F31128-FDCE-45EA-B152-F773FDD0F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910" y="1417638"/>
            <a:ext cx="4598761" cy="4925076"/>
          </a:xfrm>
          <a:prstGeom prst="rect">
            <a:avLst/>
          </a:prstGeom>
        </p:spPr>
      </p:pic>
      <p:sp>
        <p:nvSpPr>
          <p:cNvPr id="4" name="Star: 6 Points 3">
            <a:extLst>
              <a:ext uri="{FF2B5EF4-FFF2-40B4-BE49-F238E27FC236}">
                <a16:creationId xmlns:a16="http://schemas.microsoft.com/office/drawing/2014/main" id="{59708182-7114-46B1-AEB7-7275C2E43B1E}"/>
              </a:ext>
            </a:extLst>
          </p:cNvPr>
          <p:cNvSpPr/>
          <p:nvPr/>
        </p:nvSpPr>
        <p:spPr>
          <a:xfrm>
            <a:off x="2928395" y="2268638"/>
            <a:ext cx="381965" cy="428263"/>
          </a:xfrm>
          <a:prstGeom prst="star6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6 Points 6">
            <a:extLst>
              <a:ext uri="{FF2B5EF4-FFF2-40B4-BE49-F238E27FC236}">
                <a16:creationId xmlns:a16="http://schemas.microsoft.com/office/drawing/2014/main" id="{7594F3FC-3F5D-4395-AFD7-16A84373E6D3}"/>
              </a:ext>
            </a:extLst>
          </p:cNvPr>
          <p:cNvSpPr/>
          <p:nvPr/>
        </p:nvSpPr>
        <p:spPr>
          <a:xfrm>
            <a:off x="4423458" y="1519177"/>
            <a:ext cx="381965" cy="428263"/>
          </a:xfrm>
          <a:prstGeom prst="star6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6 Points 7">
            <a:extLst>
              <a:ext uri="{FF2B5EF4-FFF2-40B4-BE49-F238E27FC236}">
                <a16:creationId xmlns:a16="http://schemas.microsoft.com/office/drawing/2014/main" id="{071A1A69-AF47-470B-9FB8-6CADD08855B7}"/>
              </a:ext>
            </a:extLst>
          </p:cNvPr>
          <p:cNvSpPr/>
          <p:nvPr/>
        </p:nvSpPr>
        <p:spPr>
          <a:xfrm>
            <a:off x="4423458" y="5712368"/>
            <a:ext cx="381965" cy="428263"/>
          </a:xfrm>
          <a:prstGeom prst="star6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2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FCFF4-4CEE-4048-AC85-1D8D3EBA7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Strategies for Student Success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F31128-FDCE-45EA-B152-F773FDD0F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059" y="1417638"/>
            <a:ext cx="4598761" cy="4925076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3CCB2B67-B6AB-47A8-8643-48B24D02F6A2}"/>
              </a:ext>
            </a:extLst>
          </p:cNvPr>
          <p:cNvSpPr/>
          <p:nvPr/>
        </p:nvSpPr>
        <p:spPr>
          <a:xfrm rot="10800000">
            <a:off x="6892820" y="4710898"/>
            <a:ext cx="1481559" cy="324091"/>
          </a:xfrm>
          <a:prstGeom prst="rightArrow">
            <a:avLst/>
          </a:prstGeom>
          <a:gradFill>
            <a:gsLst>
              <a:gs pos="10000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FF"/>
              </a:highlight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681BAD9-0DA0-4C12-94B8-E9AA9B487D78}"/>
              </a:ext>
            </a:extLst>
          </p:cNvPr>
          <p:cNvSpPr/>
          <p:nvPr/>
        </p:nvSpPr>
        <p:spPr>
          <a:xfrm>
            <a:off x="401351" y="4236334"/>
            <a:ext cx="1983034" cy="879677"/>
          </a:xfrm>
          <a:prstGeom prst="rightArrow">
            <a:avLst/>
          </a:prstGeom>
          <a:gradFill>
            <a:gsLst>
              <a:gs pos="10000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FF"/>
              </a:highlight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4B8A504-9CE4-4144-A10E-B85127D36078}"/>
              </a:ext>
            </a:extLst>
          </p:cNvPr>
          <p:cNvSpPr/>
          <p:nvPr/>
        </p:nvSpPr>
        <p:spPr>
          <a:xfrm rot="10800000">
            <a:off x="6926938" y="2618261"/>
            <a:ext cx="1983034" cy="587925"/>
          </a:xfrm>
          <a:prstGeom prst="rightArrow">
            <a:avLst/>
          </a:prstGeom>
          <a:gradFill>
            <a:gsLst>
              <a:gs pos="10000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00FF"/>
              </a:highlight>
            </a:endParaRPr>
          </a:p>
        </p:txBody>
      </p:sp>
      <p:sp>
        <p:nvSpPr>
          <p:cNvPr id="13" name="Star: 6 Points 12">
            <a:extLst>
              <a:ext uri="{FF2B5EF4-FFF2-40B4-BE49-F238E27FC236}">
                <a16:creationId xmlns:a16="http://schemas.microsoft.com/office/drawing/2014/main" id="{14F29FC3-DFB1-4A37-B2E5-A3093FDB4ACF}"/>
              </a:ext>
            </a:extLst>
          </p:cNvPr>
          <p:cNvSpPr/>
          <p:nvPr/>
        </p:nvSpPr>
        <p:spPr>
          <a:xfrm>
            <a:off x="2928395" y="2268638"/>
            <a:ext cx="381965" cy="428263"/>
          </a:xfrm>
          <a:prstGeom prst="star6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6 Points 13">
            <a:extLst>
              <a:ext uri="{FF2B5EF4-FFF2-40B4-BE49-F238E27FC236}">
                <a16:creationId xmlns:a16="http://schemas.microsoft.com/office/drawing/2014/main" id="{B4044300-AB81-4111-A22B-E7A59BE7E26B}"/>
              </a:ext>
            </a:extLst>
          </p:cNvPr>
          <p:cNvSpPr/>
          <p:nvPr/>
        </p:nvSpPr>
        <p:spPr>
          <a:xfrm>
            <a:off x="4411883" y="1552937"/>
            <a:ext cx="381965" cy="428263"/>
          </a:xfrm>
          <a:prstGeom prst="star6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6 Points 14">
            <a:extLst>
              <a:ext uri="{FF2B5EF4-FFF2-40B4-BE49-F238E27FC236}">
                <a16:creationId xmlns:a16="http://schemas.microsoft.com/office/drawing/2014/main" id="{A1C747BE-8A0F-4E4A-AEF1-65F2336DE722}"/>
              </a:ext>
            </a:extLst>
          </p:cNvPr>
          <p:cNvSpPr/>
          <p:nvPr/>
        </p:nvSpPr>
        <p:spPr>
          <a:xfrm>
            <a:off x="4411883" y="5812420"/>
            <a:ext cx="381965" cy="428263"/>
          </a:xfrm>
          <a:prstGeom prst="star6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1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BCED3-598A-4A24-B924-54ECC4C3A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Strategies for Student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15297-A795-4265-B64C-838D58C21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26" y="1615440"/>
            <a:ext cx="7729524" cy="377333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B83C6-EE82-441B-BECA-76D98E1D1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549" y="1417638"/>
            <a:ext cx="7577801" cy="471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37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339</Words>
  <Application>Microsoft Office PowerPoint</Application>
  <PresentationFormat>On-screen Show (4:3)</PresentationFormat>
  <Paragraphs>99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Optimizing  the  Student Experience </vt:lpstr>
      <vt:lpstr>Objectives</vt:lpstr>
      <vt:lpstr>The differences in students today:                   Greetings, Gizmos, Google……….</vt:lpstr>
      <vt:lpstr>Student Differences</vt:lpstr>
      <vt:lpstr>Changes in today’s healthcare system</vt:lpstr>
      <vt:lpstr>Strategies for Student Success</vt:lpstr>
      <vt:lpstr>Strategies for Student Success</vt:lpstr>
      <vt:lpstr>Strategies for Student Success</vt:lpstr>
      <vt:lpstr>Strategies for Student Success</vt:lpstr>
      <vt:lpstr>Strategies for Student Success</vt:lpstr>
      <vt:lpstr>Strategies for Student Success</vt:lpstr>
      <vt:lpstr>Summary- Objectives Met</vt:lpstr>
      <vt:lpstr>Questions?</vt:lpstr>
      <vt:lpstr>References</vt:lpstr>
    </vt:vector>
  </TitlesOfParts>
  <Company>Cassell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Phillips</dc:creator>
  <cp:lastModifiedBy>Beth Cusatis Phillips</cp:lastModifiedBy>
  <cp:revision>36</cp:revision>
  <dcterms:created xsi:type="dcterms:W3CDTF">2016-09-20T18:27:44Z</dcterms:created>
  <dcterms:modified xsi:type="dcterms:W3CDTF">2019-07-30T14:37:37Z</dcterms:modified>
</cp:coreProperties>
</file>