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7"/>
  </p:notesMasterIdLst>
  <p:sldIdLst>
    <p:sldId id="256" r:id="rId2"/>
    <p:sldId id="259" r:id="rId3"/>
    <p:sldId id="258" r:id="rId4"/>
    <p:sldId id="277" r:id="rId5"/>
    <p:sldId id="266" r:id="rId6"/>
    <p:sldId id="264" r:id="rId7"/>
    <p:sldId id="285" r:id="rId8"/>
    <p:sldId id="262" r:id="rId9"/>
    <p:sldId id="263" r:id="rId10"/>
    <p:sldId id="291" r:id="rId11"/>
    <p:sldId id="286" r:id="rId12"/>
    <p:sldId id="267" r:id="rId13"/>
    <p:sldId id="276" r:id="rId14"/>
    <p:sldId id="287" r:id="rId15"/>
    <p:sldId id="271" r:id="rId16"/>
    <p:sldId id="288" r:id="rId17"/>
    <p:sldId id="289" r:id="rId18"/>
    <p:sldId id="279" r:id="rId19"/>
    <p:sldId id="290" r:id="rId20"/>
    <p:sldId id="280" r:id="rId21"/>
    <p:sldId id="281" r:id="rId22"/>
    <p:sldId id="283" r:id="rId23"/>
    <p:sldId id="284" r:id="rId24"/>
    <p:sldId id="292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58"/>
  </p:normalViewPr>
  <p:slideViewPr>
    <p:cSldViewPr snapToGrid="0">
      <p:cViewPr varScale="1">
        <p:scale>
          <a:sx n="114" d="100"/>
          <a:sy n="114" d="100"/>
        </p:scale>
        <p:origin x="360" y="-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5AB05-9350-4298-9DDD-E6B5536AF098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FB7F5FE-AC60-4DCD-B181-D53381F0ED22}">
      <dgm:prSet phldrT="[Text]"/>
      <dgm:spPr/>
      <dgm:t>
        <a:bodyPr/>
        <a:lstStyle/>
        <a:p>
          <a:r>
            <a:rPr lang="en-US" dirty="0"/>
            <a:t>Restorative Questions I</a:t>
          </a:r>
        </a:p>
      </dgm:t>
    </dgm:pt>
    <dgm:pt modelId="{03C9890F-2FC2-4CD2-9F39-839C69E02BBA}" type="parTrans" cxnId="{FC829C6C-B1F1-4166-8128-80AAD0C5E6E9}">
      <dgm:prSet/>
      <dgm:spPr/>
      <dgm:t>
        <a:bodyPr/>
        <a:lstStyle/>
        <a:p>
          <a:endParaRPr lang="en-US"/>
        </a:p>
      </dgm:t>
    </dgm:pt>
    <dgm:pt modelId="{FFEDFFB6-19C4-46B1-B20B-C44FD9E34CA9}" type="sibTrans" cxnId="{FC829C6C-B1F1-4166-8128-80AAD0C5E6E9}">
      <dgm:prSet/>
      <dgm:spPr/>
      <dgm:t>
        <a:bodyPr/>
        <a:lstStyle/>
        <a:p>
          <a:endParaRPr lang="en-US"/>
        </a:p>
      </dgm:t>
    </dgm:pt>
    <dgm:pt modelId="{94F92505-EC6C-4EB2-85A4-B22D8A358951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To respond to challenging behavior</a:t>
          </a:r>
        </a:p>
      </dgm:t>
    </dgm:pt>
    <dgm:pt modelId="{9A149A93-978D-47D3-BE2F-5BF3D8363AEF}" type="parTrans" cxnId="{A9278BF3-3C79-48CB-89A1-9742614DE63A}">
      <dgm:prSet/>
      <dgm:spPr/>
      <dgm:t>
        <a:bodyPr/>
        <a:lstStyle/>
        <a:p>
          <a:endParaRPr lang="en-US"/>
        </a:p>
      </dgm:t>
    </dgm:pt>
    <dgm:pt modelId="{B01B97D3-032F-4184-94D8-68AC219530FF}" type="sibTrans" cxnId="{A9278BF3-3C79-48CB-89A1-9742614DE63A}">
      <dgm:prSet/>
      <dgm:spPr/>
      <dgm:t>
        <a:bodyPr/>
        <a:lstStyle/>
        <a:p>
          <a:endParaRPr lang="en-US"/>
        </a:p>
      </dgm:t>
    </dgm:pt>
    <dgm:pt modelId="{D2042DDB-C430-41EC-BD6A-74D403E93F76}">
      <dgm:prSet phldrT="[Text]"/>
      <dgm:spPr/>
      <dgm:t>
        <a:bodyPr/>
        <a:lstStyle/>
        <a:p>
          <a:r>
            <a:rPr lang="en-US" dirty="0"/>
            <a:t>What happened?</a:t>
          </a:r>
        </a:p>
      </dgm:t>
    </dgm:pt>
    <dgm:pt modelId="{75FD7DEB-5FAF-4431-9411-5829EC18C17A}" type="parTrans" cxnId="{8BC44E37-5784-47AB-9403-091E38C900D0}">
      <dgm:prSet/>
      <dgm:spPr/>
      <dgm:t>
        <a:bodyPr/>
        <a:lstStyle/>
        <a:p>
          <a:endParaRPr lang="en-US"/>
        </a:p>
      </dgm:t>
    </dgm:pt>
    <dgm:pt modelId="{648823A0-6B78-402C-A73F-41C2DFAE4583}" type="sibTrans" cxnId="{8BC44E37-5784-47AB-9403-091E38C900D0}">
      <dgm:prSet/>
      <dgm:spPr/>
      <dgm:t>
        <a:bodyPr/>
        <a:lstStyle/>
        <a:p>
          <a:endParaRPr lang="en-US"/>
        </a:p>
      </dgm:t>
    </dgm:pt>
    <dgm:pt modelId="{B5AB5B3E-BBFE-4DA7-9439-113BB0A7F010}">
      <dgm:prSet phldrT="[Text]"/>
      <dgm:spPr/>
      <dgm:t>
        <a:bodyPr/>
        <a:lstStyle/>
        <a:p>
          <a:r>
            <a:rPr lang="en-US" dirty="0"/>
            <a:t>Restorative Questions II</a:t>
          </a:r>
        </a:p>
      </dgm:t>
    </dgm:pt>
    <dgm:pt modelId="{4C3F530D-050B-406C-B6B5-69417A412D0B}" type="parTrans" cxnId="{D39E59A4-E3BA-41F3-8E34-538908A3DBCC}">
      <dgm:prSet/>
      <dgm:spPr/>
      <dgm:t>
        <a:bodyPr/>
        <a:lstStyle/>
        <a:p>
          <a:endParaRPr lang="en-US"/>
        </a:p>
      </dgm:t>
    </dgm:pt>
    <dgm:pt modelId="{652D4944-2F59-4C7F-ACA1-6D738F62664A}" type="sibTrans" cxnId="{D39E59A4-E3BA-41F3-8E34-538908A3DBCC}">
      <dgm:prSet/>
      <dgm:spPr/>
      <dgm:t>
        <a:bodyPr/>
        <a:lstStyle/>
        <a:p>
          <a:endParaRPr lang="en-US"/>
        </a:p>
      </dgm:t>
    </dgm:pt>
    <dgm:pt modelId="{546B3846-B144-4371-8AFD-3BC5202CC062}">
      <dgm:prSet phldrT="[Text]"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To help those harmed by others actions</a:t>
          </a:r>
        </a:p>
      </dgm:t>
    </dgm:pt>
    <dgm:pt modelId="{91833991-7028-4CC4-8F13-4AAFAF343546}" type="parTrans" cxnId="{CBF3FD68-CA83-445A-876D-3DA293D1EA7C}">
      <dgm:prSet/>
      <dgm:spPr/>
      <dgm:t>
        <a:bodyPr/>
        <a:lstStyle/>
        <a:p>
          <a:endParaRPr lang="en-US"/>
        </a:p>
      </dgm:t>
    </dgm:pt>
    <dgm:pt modelId="{0E4639DC-E221-4FAD-B039-FCDC7D6DCC66}" type="sibTrans" cxnId="{CBF3FD68-CA83-445A-876D-3DA293D1EA7C}">
      <dgm:prSet/>
      <dgm:spPr/>
      <dgm:t>
        <a:bodyPr/>
        <a:lstStyle/>
        <a:p>
          <a:endParaRPr lang="en-US"/>
        </a:p>
      </dgm:t>
    </dgm:pt>
    <dgm:pt modelId="{FEDC8FF4-1FEB-4BD9-A0F9-DF249D8A9799}">
      <dgm:prSet phldrT="[Text]"/>
      <dgm:spPr/>
      <dgm:t>
        <a:bodyPr/>
        <a:lstStyle/>
        <a:p>
          <a:r>
            <a:rPr lang="en-US" dirty="0"/>
            <a:t>What did you think when you realized what had happened?</a:t>
          </a:r>
        </a:p>
      </dgm:t>
    </dgm:pt>
    <dgm:pt modelId="{09A058B7-CEEE-48B1-AA79-6E0A56364E64}" type="parTrans" cxnId="{6E243B5C-7394-4EBF-9EB5-0C7BD36E5237}">
      <dgm:prSet/>
      <dgm:spPr/>
      <dgm:t>
        <a:bodyPr/>
        <a:lstStyle/>
        <a:p>
          <a:endParaRPr lang="en-US"/>
        </a:p>
      </dgm:t>
    </dgm:pt>
    <dgm:pt modelId="{1CC7A6BC-F28E-4091-8CA5-458B7DA304AA}" type="sibTrans" cxnId="{6E243B5C-7394-4EBF-9EB5-0C7BD36E5237}">
      <dgm:prSet/>
      <dgm:spPr/>
      <dgm:t>
        <a:bodyPr/>
        <a:lstStyle/>
        <a:p>
          <a:endParaRPr lang="en-US"/>
        </a:p>
      </dgm:t>
    </dgm:pt>
    <dgm:pt modelId="{EEC96DA2-F89E-4FF4-9996-9088191AE7D6}">
      <dgm:prSet phldrT="[Text]"/>
      <dgm:spPr/>
      <dgm:t>
        <a:bodyPr/>
        <a:lstStyle/>
        <a:p>
          <a:r>
            <a:rPr lang="en-US" dirty="0"/>
            <a:t>What were you thinking of at the time?</a:t>
          </a:r>
        </a:p>
      </dgm:t>
    </dgm:pt>
    <dgm:pt modelId="{FC4CE718-FB57-4791-B54C-6034F25BEA6D}" type="parTrans" cxnId="{1036F97B-418A-4061-8478-7AB73DC1ABCC}">
      <dgm:prSet/>
      <dgm:spPr/>
      <dgm:t>
        <a:bodyPr/>
        <a:lstStyle/>
        <a:p>
          <a:endParaRPr lang="en-US"/>
        </a:p>
      </dgm:t>
    </dgm:pt>
    <dgm:pt modelId="{AD592950-8DC9-412D-B1A4-754E8C365BA2}" type="sibTrans" cxnId="{1036F97B-418A-4061-8478-7AB73DC1ABCC}">
      <dgm:prSet/>
      <dgm:spPr/>
      <dgm:t>
        <a:bodyPr/>
        <a:lstStyle/>
        <a:p>
          <a:endParaRPr lang="en-US"/>
        </a:p>
      </dgm:t>
    </dgm:pt>
    <dgm:pt modelId="{8A233E8F-0E25-4376-A62D-17817852CF14}">
      <dgm:prSet phldrT="[Text]"/>
      <dgm:spPr/>
      <dgm:t>
        <a:bodyPr/>
        <a:lstStyle/>
        <a:p>
          <a:r>
            <a:rPr lang="en-US" dirty="0"/>
            <a:t>What have you been thinking about since?</a:t>
          </a:r>
        </a:p>
      </dgm:t>
    </dgm:pt>
    <dgm:pt modelId="{5E229006-49AD-46BD-A674-9A4D2EFA65B3}" type="parTrans" cxnId="{CDE35DC6-C7C8-475D-9DAD-9ABEACB8C6EB}">
      <dgm:prSet/>
      <dgm:spPr/>
      <dgm:t>
        <a:bodyPr/>
        <a:lstStyle/>
        <a:p>
          <a:endParaRPr lang="en-US"/>
        </a:p>
      </dgm:t>
    </dgm:pt>
    <dgm:pt modelId="{93CD72B6-D00C-492B-B2D7-5C6495372F31}" type="sibTrans" cxnId="{CDE35DC6-C7C8-475D-9DAD-9ABEACB8C6EB}">
      <dgm:prSet/>
      <dgm:spPr/>
      <dgm:t>
        <a:bodyPr/>
        <a:lstStyle/>
        <a:p>
          <a:endParaRPr lang="en-US"/>
        </a:p>
      </dgm:t>
    </dgm:pt>
    <dgm:pt modelId="{75D3D828-3FCF-4375-880D-D8D41ACD569A}">
      <dgm:prSet phldrT="[Text]"/>
      <dgm:spPr/>
      <dgm:t>
        <a:bodyPr/>
        <a:lstStyle/>
        <a:p>
          <a:r>
            <a:rPr lang="en-US" dirty="0"/>
            <a:t>Who has been affected by what you have done? In what way?</a:t>
          </a:r>
        </a:p>
      </dgm:t>
    </dgm:pt>
    <dgm:pt modelId="{61EF3B7E-C24B-4B3D-A389-53A74DE4DAF7}" type="parTrans" cxnId="{85A6DFCE-0CD6-484F-A528-093C1E6D58D2}">
      <dgm:prSet/>
      <dgm:spPr/>
      <dgm:t>
        <a:bodyPr/>
        <a:lstStyle/>
        <a:p>
          <a:endParaRPr lang="en-US"/>
        </a:p>
      </dgm:t>
    </dgm:pt>
    <dgm:pt modelId="{88045D28-18D9-4230-AB04-98D9586ED34A}" type="sibTrans" cxnId="{85A6DFCE-0CD6-484F-A528-093C1E6D58D2}">
      <dgm:prSet/>
      <dgm:spPr/>
      <dgm:t>
        <a:bodyPr/>
        <a:lstStyle/>
        <a:p>
          <a:endParaRPr lang="en-US"/>
        </a:p>
      </dgm:t>
    </dgm:pt>
    <dgm:pt modelId="{71E14668-2D1F-4AD6-97D6-21C153A15D8B}">
      <dgm:prSet phldrT="[Text]"/>
      <dgm:spPr/>
      <dgm:t>
        <a:bodyPr/>
        <a:lstStyle/>
        <a:p>
          <a:r>
            <a:rPr lang="en-US" dirty="0"/>
            <a:t>What do you think you need to do to make things right?</a:t>
          </a:r>
        </a:p>
      </dgm:t>
    </dgm:pt>
    <dgm:pt modelId="{DF7BC4DF-5D7B-4257-A03C-D1C046078049}" type="parTrans" cxnId="{5BBF79A0-AF62-4520-9F30-1A42916ED065}">
      <dgm:prSet/>
      <dgm:spPr/>
      <dgm:t>
        <a:bodyPr/>
        <a:lstStyle/>
        <a:p>
          <a:endParaRPr lang="en-US"/>
        </a:p>
      </dgm:t>
    </dgm:pt>
    <dgm:pt modelId="{7B8E5D7F-16B7-45C1-B699-8C3AAACCAC69}" type="sibTrans" cxnId="{5BBF79A0-AF62-4520-9F30-1A42916ED065}">
      <dgm:prSet/>
      <dgm:spPr/>
      <dgm:t>
        <a:bodyPr/>
        <a:lstStyle/>
        <a:p>
          <a:endParaRPr lang="en-US"/>
        </a:p>
      </dgm:t>
    </dgm:pt>
    <dgm:pt modelId="{D0BAD2C3-3451-464E-8266-37CF381ABBF1}">
      <dgm:prSet phldrT="[Text]"/>
      <dgm:spPr/>
      <dgm:t>
        <a:bodyPr/>
        <a:lstStyle/>
        <a:p>
          <a:r>
            <a:rPr lang="en-US" dirty="0"/>
            <a:t>What impact has this incident had on you and others?</a:t>
          </a:r>
        </a:p>
      </dgm:t>
    </dgm:pt>
    <dgm:pt modelId="{3E3C9B74-C195-42DB-831B-B3B31483ADB4}" type="parTrans" cxnId="{210991F5-3983-4972-B178-516085D05B2E}">
      <dgm:prSet/>
      <dgm:spPr/>
      <dgm:t>
        <a:bodyPr/>
        <a:lstStyle/>
        <a:p>
          <a:endParaRPr lang="en-US"/>
        </a:p>
      </dgm:t>
    </dgm:pt>
    <dgm:pt modelId="{1C17DDFA-5DF8-4440-9C64-3D0CD1D8CC1C}" type="sibTrans" cxnId="{210991F5-3983-4972-B178-516085D05B2E}">
      <dgm:prSet/>
      <dgm:spPr/>
      <dgm:t>
        <a:bodyPr/>
        <a:lstStyle/>
        <a:p>
          <a:endParaRPr lang="en-US"/>
        </a:p>
      </dgm:t>
    </dgm:pt>
    <dgm:pt modelId="{CB823F93-685A-4D07-8371-E2F4BF30BA90}">
      <dgm:prSet phldrT="[Text]"/>
      <dgm:spPr/>
      <dgm:t>
        <a:bodyPr/>
        <a:lstStyle/>
        <a:p>
          <a:r>
            <a:rPr lang="en-US" dirty="0"/>
            <a:t>What has been the hardest thing for you?</a:t>
          </a:r>
        </a:p>
      </dgm:t>
    </dgm:pt>
    <dgm:pt modelId="{726EE36D-30F5-4C3F-82FA-0B4180ECC34F}" type="parTrans" cxnId="{BF296DF6-662D-4070-9E5F-0BEAC536E496}">
      <dgm:prSet/>
      <dgm:spPr/>
      <dgm:t>
        <a:bodyPr/>
        <a:lstStyle/>
        <a:p>
          <a:endParaRPr lang="en-US"/>
        </a:p>
      </dgm:t>
    </dgm:pt>
    <dgm:pt modelId="{1F849969-B7CD-4C8E-A385-4BE793157A5D}" type="sibTrans" cxnId="{BF296DF6-662D-4070-9E5F-0BEAC536E496}">
      <dgm:prSet/>
      <dgm:spPr/>
      <dgm:t>
        <a:bodyPr/>
        <a:lstStyle/>
        <a:p>
          <a:endParaRPr lang="en-US"/>
        </a:p>
      </dgm:t>
    </dgm:pt>
    <dgm:pt modelId="{85787437-3598-4189-BCEB-A6530560C863}">
      <dgm:prSet phldrT="[Text]"/>
      <dgm:spPr/>
      <dgm:t>
        <a:bodyPr/>
        <a:lstStyle/>
        <a:p>
          <a:r>
            <a:rPr lang="en-US" dirty="0"/>
            <a:t>What do you think needs to happen to make things right?</a:t>
          </a:r>
        </a:p>
      </dgm:t>
    </dgm:pt>
    <dgm:pt modelId="{73339FE4-F376-4274-9E6B-10CC585D9ADA}" type="parTrans" cxnId="{B2BBE30D-5655-4E5D-8E1A-E5228DDF6544}">
      <dgm:prSet/>
      <dgm:spPr/>
      <dgm:t>
        <a:bodyPr/>
        <a:lstStyle/>
        <a:p>
          <a:endParaRPr lang="en-US"/>
        </a:p>
      </dgm:t>
    </dgm:pt>
    <dgm:pt modelId="{1D7FF595-ECD3-4014-93D5-27FB1455F0EF}" type="sibTrans" cxnId="{B2BBE30D-5655-4E5D-8E1A-E5228DDF6544}">
      <dgm:prSet/>
      <dgm:spPr/>
      <dgm:t>
        <a:bodyPr/>
        <a:lstStyle/>
        <a:p>
          <a:endParaRPr lang="en-US"/>
        </a:p>
      </dgm:t>
    </dgm:pt>
    <dgm:pt modelId="{CC5F7438-B26C-4F49-ADDE-06C80560B38D}" type="pres">
      <dgm:prSet presAssocID="{BA65AB05-9350-4298-9DDD-E6B5536AF098}" presName="Name0" presStyleCnt="0">
        <dgm:presLayoutVars>
          <dgm:dir/>
          <dgm:resizeHandles val="exact"/>
        </dgm:presLayoutVars>
      </dgm:prSet>
      <dgm:spPr/>
    </dgm:pt>
    <dgm:pt modelId="{6D7A2C1C-B509-4801-BE28-CF8B62216D9E}" type="pres">
      <dgm:prSet presAssocID="{3FB7F5FE-AC60-4DCD-B181-D53381F0ED22}" presName="node" presStyleLbl="node1" presStyleIdx="0" presStyleCnt="2">
        <dgm:presLayoutVars>
          <dgm:bulletEnabled val="1"/>
        </dgm:presLayoutVars>
      </dgm:prSet>
      <dgm:spPr/>
    </dgm:pt>
    <dgm:pt modelId="{DD7E7346-378C-416F-8326-7A1D30E27832}" type="pres">
      <dgm:prSet presAssocID="{FFEDFFB6-19C4-46B1-B20B-C44FD9E34CA9}" presName="sibTrans" presStyleCnt="0"/>
      <dgm:spPr/>
    </dgm:pt>
    <dgm:pt modelId="{3C6FE77D-C5BA-49AA-A2DC-B504D560B3A8}" type="pres">
      <dgm:prSet presAssocID="{B5AB5B3E-BBFE-4DA7-9439-113BB0A7F010}" presName="node" presStyleLbl="node1" presStyleIdx="1" presStyleCnt="2">
        <dgm:presLayoutVars>
          <dgm:bulletEnabled val="1"/>
        </dgm:presLayoutVars>
      </dgm:prSet>
      <dgm:spPr/>
    </dgm:pt>
  </dgm:ptLst>
  <dgm:cxnLst>
    <dgm:cxn modelId="{B2BBE30D-5655-4E5D-8E1A-E5228DDF6544}" srcId="{B5AB5B3E-BBFE-4DA7-9439-113BB0A7F010}" destId="{85787437-3598-4189-BCEB-A6530560C863}" srcOrd="4" destOrd="0" parTransId="{73339FE4-F376-4274-9E6B-10CC585D9ADA}" sibTransId="{1D7FF595-ECD3-4014-93D5-27FB1455F0EF}"/>
    <dgm:cxn modelId="{E6434830-2C3B-45E0-B706-F666A26FAB05}" type="presOf" srcId="{75D3D828-3FCF-4375-880D-D8D41ACD569A}" destId="{6D7A2C1C-B509-4801-BE28-CF8B62216D9E}" srcOrd="0" destOrd="5" presId="urn:microsoft.com/office/officeart/2005/8/layout/hList6"/>
    <dgm:cxn modelId="{CF4F5D31-C7C2-4ABC-832B-8201056C3E6A}" type="presOf" srcId="{CB823F93-685A-4D07-8371-E2F4BF30BA90}" destId="{3C6FE77D-C5BA-49AA-A2DC-B504D560B3A8}" srcOrd="0" destOrd="4" presId="urn:microsoft.com/office/officeart/2005/8/layout/hList6"/>
    <dgm:cxn modelId="{8BC44E37-5784-47AB-9403-091E38C900D0}" srcId="{3FB7F5FE-AC60-4DCD-B181-D53381F0ED22}" destId="{D2042DDB-C430-41EC-BD6A-74D403E93F76}" srcOrd="1" destOrd="0" parTransId="{75FD7DEB-5FAF-4431-9411-5829EC18C17A}" sibTransId="{648823A0-6B78-402C-A73F-41C2DFAE4583}"/>
    <dgm:cxn modelId="{6E243B5C-7394-4EBF-9EB5-0C7BD36E5237}" srcId="{B5AB5B3E-BBFE-4DA7-9439-113BB0A7F010}" destId="{FEDC8FF4-1FEB-4BD9-A0F9-DF249D8A9799}" srcOrd="1" destOrd="0" parTransId="{09A058B7-CEEE-48B1-AA79-6E0A56364E64}" sibTransId="{1CC7A6BC-F28E-4091-8CA5-458B7DA304AA}"/>
    <dgm:cxn modelId="{CBF3FD68-CA83-445A-876D-3DA293D1EA7C}" srcId="{B5AB5B3E-BBFE-4DA7-9439-113BB0A7F010}" destId="{546B3846-B144-4371-8AFD-3BC5202CC062}" srcOrd="0" destOrd="0" parTransId="{91833991-7028-4CC4-8F13-4AAFAF343546}" sibTransId="{0E4639DC-E221-4FAD-B039-FCDC7D6DCC66}"/>
    <dgm:cxn modelId="{FC829C6C-B1F1-4166-8128-80AAD0C5E6E9}" srcId="{BA65AB05-9350-4298-9DDD-E6B5536AF098}" destId="{3FB7F5FE-AC60-4DCD-B181-D53381F0ED22}" srcOrd="0" destOrd="0" parTransId="{03C9890F-2FC2-4CD2-9F39-839C69E02BBA}" sibTransId="{FFEDFFB6-19C4-46B1-B20B-C44FD9E34CA9}"/>
    <dgm:cxn modelId="{C199CC4D-5E02-40FE-91EA-FF8D68DEEE70}" type="presOf" srcId="{85787437-3598-4189-BCEB-A6530560C863}" destId="{3C6FE77D-C5BA-49AA-A2DC-B504D560B3A8}" srcOrd="0" destOrd="5" presId="urn:microsoft.com/office/officeart/2005/8/layout/hList6"/>
    <dgm:cxn modelId="{82E64D50-3F19-498B-A84C-823BA548129E}" type="presOf" srcId="{71E14668-2D1F-4AD6-97D6-21C153A15D8B}" destId="{6D7A2C1C-B509-4801-BE28-CF8B62216D9E}" srcOrd="0" destOrd="6" presId="urn:microsoft.com/office/officeart/2005/8/layout/hList6"/>
    <dgm:cxn modelId="{1036F97B-418A-4061-8478-7AB73DC1ABCC}" srcId="{3FB7F5FE-AC60-4DCD-B181-D53381F0ED22}" destId="{EEC96DA2-F89E-4FF4-9996-9088191AE7D6}" srcOrd="2" destOrd="0" parTransId="{FC4CE718-FB57-4791-B54C-6034F25BEA6D}" sibTransId="{AD592950-8DC9-412D-B1A4-754E8C365BA2}"/>
    <dgm:cxn modelId="{812A5784-DB0F-4C2D-8056-622EADD5A6B1}" type="presOf" srcId="{BA65AB05-9350-4298-9DDD-E6B5536AF098}" destId="{CC5F7438-B26C-4F49-ADDE-06C80560B38D}" srcOrd="0" destOrd="0" presId="urn:microsoft.com/office/officeart/2005/8/layout/hList6"/>
    <dgm:cxn modelId="{0AF1EC8A-318E-43DB-837D-F283D5D12C5D}" type="presOf" srcId="{8A233E8F-0E25-4376-A62D-17817852CF14}" destId="{6D7A2C1C-B509-4801-BE28-CF8B62216D9E}" srcOrd="0" destOrd="4" presId="urn:microsoft.com/office/officeart/2005/8/layout/hList6"/>
    <dgm:cxn modelId="{68902C8B-47AA-459A-8515-EACECC16BCB9}" type="presOf" srcId="{3FB7F5FE-AC60-4DCD-B181-D53381F0ED22}" destId="{6D7A2C1C-B509-4801-BE28-CF8B62216D9E}" srcOrd="0" destOrd="0" presId="urn:microsoft.com/office/officeart/2005/8/layout/hList6"/>
    <dgm:cxn modelId="{5BBF79A0-AF62-4520-9F30-1A42916ED065}" srcId="{3FB7F5FE-AC60-4DCD-B181-D53381F0ED22}" destId="{71E14668-2D1F-4AD6-97D6-21C153A15D8B}" srcOrd="5" destOrd="0" parTransId="{DF7BC4DF-5D7B-4257-A03C-D1C046078049}" sibTransId="{7B8E5D7F-16B7-45C1-B699-8C3AAACCAC69}"/>
    <dgm:cxn modelId="{D39E59A4-E3BA-41F3-8E34-538908A3DBCC}" srcId="{BA65AB05-9350-4298-9DDD-E6B5536AF098}" destId="{B5AB5B3E-BBFE-4DA7-9439-113BB0A7F010}" srcOrd="1" destOrd="0" parTransId="{4C3F530D-050B-406C-B6B5-69417A412D0B}" sibTransId="{652D4944-2F59-4C7F-ACA1-6D738F62664A}"/>
    <dgm:cxn modelId="{74F0E4B7-FB3E-4687-B9A3-39CD4AA700BF}" type="presOf" srcId="{D0BAD2C3-3451-464E-8266-37CF381ABBF1}" destId="{3C6FE77D-C5BA-49AA-A2DC-B504D560B3A8}" srcOrd="0" destOrd="3" presId="urn:microsoft.com/office/officeart/2005/8/layout/hList6"/>
    <dgm:cxn modelId="{54361EC5-E63A-4FC5-97F3-4D647D20DCCA}" type="presOf" srcId="{94F92505-EC6C-4EB2-85A4-B22D8A358951}" destId="{6D7A2C1C-B509-4801-BE28-CF8B62216D9E}" srcOrd="0" destOrd="1" presId="urn:microsoft.com/office/officeart/2005/8/layout/hList6"/>
    <dgm:cxn modelId="{CDE35DC6-C7C8-475D-9DAD-9ABEACB8C6EB}" srcId="{3FB7F5FE-AC60-4DCD-B181-D53381F0ED22}" destId="{8A233E8F-0E25-4376-A62D-17817852CF14}" srcOrd="3" destOrd="0" parTransId="{5E229006-49AD-46BD-A674-9A4D2EFA65B3}" sibTransId="{93CD72B6-D00C-492B-B2D7-5C6495372F31}"/>
    <dgm:cxn modelId="{2CAA78C8-ED35-4951-9BC1-26A040F080E6}" type="presOf" srcId="{546B3846-B144-4371-8AFD-3BC5202CC062}" destId="{3C6FE77D-C5BA-49AA-A2DC-B504D560B3A8}" srcOrd="0" destOrd="1" presId="urn:microsoft.com/office/officeart/2005/8/layout/hList6"/>
    <dgm:cxn modelId="{85A6DFCE-0CD6-484F-A528-093C1E6D58D2}" srcId="{3FB7F5FE-AC60-4DCD-B181-D53381F0ED22}" destId="{75D3D828-3FCF-4375-880D-D8D41ACD569A}" srcOrd="4" destOrd="0" parTransId="{61EF3B7E-C24B-4B3D-A389-53A74DE4DAF7}" sibTransId="{88045D28-18D9-4230-AB04-98D9586ED34A}"/>
    <dgm:cxn modelId="{583CD6CF-E165-4E1F-AB98-C04EF1B998A3}" type="presOf" srcId="{D2042DDB-C430-41EC-BD6A-74D403E93F76}" destId="{6D7A2C1C-B509-4801-BE28-CF8B62216D9E}" srcOrd="0" destOrd="2" presId="urn:microsoft.com/office/officeart/2005/8/layout/hList6"/>
    <dgm:cxn modelId="{EEA90DE1-C26E-44DF-8DDE-DF5BC66B9CEC}" type="presOf" srcId="{EEC96DA2-F89E-4FF4-9996-9088191AE7D6}" destId="{6D7A2C1C-B509-4801-BE28-CF8B62216D9E}" srcOrd="0" destOrd="3" presId="urn:microsoft.com/office/officeart/2005/8/layout/hList6"/>
    <dgm:cxn modelId="{E6D2B8E2-5B55-4ABA-8435-A5CBC715430B}" type="presOf" srcId="{FEDC8FF4-1FEB-4BD9-A0F9-DF249D8A9799}" destId="{3C6FE77D-C5BA-49AA-A2DC-B504D560B3A8}" srcOrd="0" destOrd="2" presId="urn:microsoft.com/office/officeart/2005/8/layout/hList6"/>
    <dgm:cxn modelId="{2D6A8FEE-C0F1-47EC-9E9A-BA909340E054}" type="presOf" srcId="{B5AB5B3E-BBFE-4DA7-9439-113BB0A7F010}" destId="{3C6FE77D-C5BA-49AA-A2DC-B504D560B3A8}" srcOrd="0" destOrd="0" presId="urn:microsoft.com/office/officeart/2005/8/layout/hList6"/>
    <dgm:cxn modelId="{A9278BF3-3C79-48CB-89A1-9742614DE63A}" srcId="{3FB7F5FE-AC60-4DCD-B181-D53381F0ED22}" destId="{94F92505-EC6C-4EB2-85A4-B22D8A358951}" srcOrd="0" destOrd="0" parTransId="{9A149A93-978D-47D3-BE2F-5BF3D8363AEF}" sibTransId="{B01B97D3-032F-4184-94D8-68AC219530FF}"/>
    <dgm:cxn modelId="{210991F5-3983-4972-B178-516085D05B2E}" srcId="{B5AB5B3E-BBFE-4DA7-9439-113BB0A7F010}" destId="{D0BAD2C3-3451-464E-8266-37CF381ABBF1}" srcOrd="2" destOrd="0" parTransId="{3E3C9B74-C195-42DB-831B-B3B31483ADB4}" sibTransId="{1C17DDFA-5DF8-4440-9C64-3D0CD1D8CC1C}"/>
    <dgm:cxn modelId="{BF296DF6-662D-4070-9E5F-0BEAC536E496}" srcId="{B5AB5B3E-BBFE-4DA7-9439-113BB0A7F010}" destId="{CB823F93-685A-4D07-8371-E2F4BF30BA90}" srcOrd="3" destOrd="0" parTransId="{726EE36D-30F5-4C3F-82FA-0B4180ECC34F}" sibTransId="{1F849969-B7CD-4C8E-A385-4BE793157A5D}"/>
    <dgm:cxn modelId="{83A520BC-5CD4-4287-AD3D-ED3D96082CBD}" type="presParOf" srcId="{CC5F7438-B26C-4F49-ADDE-06C80560B38D}" destId="{6D7A2C1C-B509-4801-BE28-CF8B62216D9E}" srcOrd="0" destOrd="0" presId="urn:microsoft.com/office/officeart/2005/8/layout/hList6"/>
    <dgm:cxn modelId="{65C91212-EE6D-4506-ABF7-599FC20D5833}" type="presParOf" srcId="{CC5F7438-B26C-4F49-ADDE-06C80560B38D}" destId="{DD7E7346-378C-416F-8326-7A1D30E27832}" srcOrd="1" destOrd="0" presId="urn:microsoft.com/office/officeart/2005/8/layout/hList6"/>
    <dgm:cxn modelId="{8A341031-530E-41F1-89D1-D7BB3317AB0F}" type="presParOf" srcId="{CC5F7438-B26C-4F49-ADDE-06C80560B38D}" destId="{3C6FE77D-C5BA-49AA-A2DC-B504D560B3A8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CF51BF-BEE2-0743-8DEC-0B0F6242D3B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D61E06-0234-074C-9DAD-D2E4D48DF063}">
      <dgm:prSet phldrT="[Text]"/>
      <dgm:spPr/>
      <dgm:t>
        <a:bodyPr/>
        <a:lstStyle/>
        <a:p>
          <a:r>
            <a:rPr lang="en-US" dirty="0"/>
            <a:t>Listen</a:t>
          </a:r>
        </a:p>
      </dgm:t>
    </dgm:pt>
    <dgm:pt modelId="{844E9AB3-0691-1647-8627-C9B86A97C114}" type="parTrans" cxnId="{E69394DA-D351-A348-84C4-F1DDC36B651B}">
      <dgm:prSet/>
      <dgm:spPr/>
      <dgm:t>
        <a:bodyPr/>
        <a:lstStyle/>
        <a:p>
          <a:endParaRPr lang="en-US"/>
        </a:p>
      </dgm:t>
    </dgm:pt>
    <dgm:pt modelId="{73FFCB22-3EEB-CF4B-B761-5BA7FD3CD11C}" type="sibTrans" cxnId="{E69394DA-D351-A348-84C4-F1DDC36B651B}">
      <dgm:prSet/>
      <dgm:spPr/>
      <dgm:t>
        <a:bodyPr/>
        <a:lstStyle/>
        <a:p>
          <a:endParaRPr lang="en-US"/>
        </a:p>
      </dgm:t>
    </dgm:pt>
    <dgm:pt modelId="{9133FA9D-1B90-3348-9FDE-158DADAEF634}">
      <dgm:prSet phldrT="[Text]"/>
      <dgm:spPr/>
      <dgm:t>
        <a:bodyPr/>
        <a:lstStyle/>
        <a:p>
          <a:r>
            <a:rPr lang="en-US"/>
            <a:t>Take deep breath</a:t>
          </a:r>
          <a:endParaRPr lang="en-US" dirty="0"/>
        </a:p>
      </dgm:t>
    </dgm:pt>
    <dgm:pt modelId="{5F5102B7-610C-234A-AFBC-0548136BE9C3}" type="parTrans" cxnId="{44271B86-E090-D44E-AA5B-F734FA5A8BCD}">
      <dgm:prSet/>
      <dgm:spPr/>
      <dgm:t>
        <a:bodyPr/>
        <a:lstStyle/>
        <a:p>
          <a:endParaRPr lang="en-US"/>
        </a:p>
      </dgm:t>
    </dgm:pt>
    <dgm:pt modelId="{2F81B816-CC09-D245-B14E-C3CD40DDA944}" type="sibTrans" cxnId="{44271B86-E090-D44E-AA5B-F734FA5A8BCD}">
      <dgm:prSet/>
      <dgm:spPr/>
      <dgm:t>
        <a:bodyPr/>
        <a:lstStyle/>
        <a:p>
          <a:endParaRPr lang="en-US"/>
        </a:p>
      </dgm:t>
    </dgm:pt>
    <dgm:pt modelId="{4CB58206-C57A-EA40-8496-972A0C2BD13E}">
      <dgm:prSet phldrT="[Text]"/>
      <dgm:spPr/>
      <dgm:t>
        <a:bodyPr/>
        <a:lstStyle/>
        <a:p>
          <a:r>
            <a:rPr lang="en-US" dirty="0"/>
            <a:t>Prioritize  the impact over intent</a:t>
          </a:r>
        </a:p>
      </dgm:t>
    </dgm:pt>
    <dgm:pt modelId="{4BEA08F9-1548-3A47-8705-4C6013AE6A04}" type="parTrans" cxnId="{5D0E0912-F223-CA44-BBA7-42F68C583C7A}">
      <dgm:prSet/>
      <dgm:spPr/>
      <dgm:t>
        <a:bodyPr/>
        <a:lstStyle/>
        <a:p>
          <a:endParaRPr lang="en-US"/>
        </a:p>
      </dgm:t>
    </dgm:pt>
    <dgm:pt modelId="{0B8D94AD-7AC8-8F42-9F4E-F53E3B4A2B82}" type="sibTrans" cxnId="{5D0E0912-F223-CA44-BBA7-42F68C583C7A}">
      <dgm:prSet/>
      <dgm:spPr/>
      <dgm:t>
        <a:bodyPr/>
        <a:lstStyle/>
        <a:p>
          <a:endParaRPr lang="en-US"/>
        </a:p>
      </dgm:t>
    </dgm:pt>
    <dgm:pt modelId="{4C3AFB68-2E2F-B443-8D14-83B52D49677D}">
      <dgm:prSet phldrT="[Text]"/>
      <dgm:spPr/>
      <dgm:t>
        <a:bodyPr/>
        <a:lstStyle/>
        <a:p>
          <a:r>
            <a:rPr lang="en-US" dirty="0"/>
            <a:t>Acknowledge your feelings</a:t>
          </a:r>
        </a:p>
      </dgm:t>
    </dgm:pt>
    <dgm:pt modelId="{99291AA9-2D8D-9943-9E63-D5D0384A47CB}" type="parTrans" cxnId="{7DE7E034-05C4-5A41-8B83-572DA2A64B63}">
      <dgm:prSet/>
      <dgm:spPr/>
      <dgm:t>
        <a:bodyPr/>
        <a:lstStyle/>
        <a:p>
          <a:endParaRPr lang="en-US"/>
        </a:p>
      </dgm:t>
    </dgm:pt>
    <dgm:pt modelId="{996D8C59-A742-EC47-9199-93F034631104}" type="sibTrans" cxnId="{7DE7E034-05C4-5A41-8B83-572DA2A64B63}">
      <dgm:prSet/>
      <dgm:spPr/>
      <dgm:t>
        <a:bodyPr/>
        <a:lstStyle/>
        <a:p>
          <a:endParaRPr lang="en-US"/>
        </a:p>
      </dgm:t>
    </dgm:pt>
    <dgm:pt modelId="{0A8B4A96-F282-A742-BE96-42D88A335B42}">
      <dgm:prSet/>
      <dgm:spPr/>
      <dgm:t>
        <a:bodyPr/>
        <a:lstStyle/>
        <a:p>
          <a:r>
            <a:rPr lang="en-US"/>
            <a:t>Don't be defensive</a:t>
          </a:r>
          <a:endParaRPr lang="en-US" dirty="0"/>
        </a:p>
      </dgm:t>
    </dgm:pt>
    <dgm:pt modelId="{38AC2D3A-69A3-AE4C-8A44-368763C99591}" type="parTrans" cxnId="{03098719-5FB1-D545-A1C4-6D6795557273}">
      <dgm:prSet/>
      <dgm:spPr/>
      <dgm:t>
        <a:bodyPr/>
        <a:lstStyle/>
        <a:p>
          <a:endParaRPr lang="en-US"/>
        </a:p>
      </dgm:t>
    </dgm:pt>
    <dgm:pt modelId="{021333EE-7949-8846-BA9A-B585FA812320}" type="sibTrans" cxnId="{03098719-5FB1-D545-A1C4-6D6795557273}">
      <dgm:prSet/>
      <dgm:spPr/>
      <dgm:t>
        <a:bodyPr/>
        <a:lstStyle/>
        <a:p>
          <a:endParaRPr lang="en-US"/>
        </a:p>
      </dgm:t>
    </dgm:pt>
    <dgm:pt modelId="{4A9E144D-5C6A-EB4A-908A-A575C83423E8}" type="pres">
      <dgm:prSet presAssocID="{09CF51BF-BEE2-0743-8DEC-0B0F6242D3BD}" presName="cycle" presStyleCnt="0">
        <dgm:presLayoutVars>
          <dgm:dir/>
          <dgm:resizeHandles val="exact"/>
        </dgm:presLayoutVars>
      </dgm:prSet>
      <dgm:spPr/>
    </dgm:pt>
    <dgm:pt modelId="{2A7406D9-8907-5748-8534-47BE493B0983}" type="pres">
      <dgm:prSet presAssocID="{7AD61E06-0234-074C-9DAD-D2E4D48DF063}" presName="node" presStyleLbl="node1" presStyleIdx="0" presStyleCnt="5">
        <dgm:presLayoutVars>
          <dgm:bulletEnabled val="1"/>
        </dgm:presLayoutVars>
      </dgm:prSet>
      <dgm:spPr/>
    </dgm:pt>
    <dgm:pt modelId="{526BE4A7-7636-2043-8BE3-0E52241859AB}" type="pres">
      <dgm:prSet presAssocID="{73FFCB22-3EEB-CF4B-B761-5BA7FD3CD11C}" presName="sibTrans" presStyleLbl="sibTrans2D1" presStyleIdx="0" presStyleCnt="5"/>
      <dgm:spPr/>
    </dgm:pt>
    <dgm:pt modelId="{A884D93A-E737-E04C-9730-AAA3DEAB9542}" type="pres">
      <dgm:prSet presAssocID="{73FFCB22-3EEB-CF4B-B761-5BA7FD3CD11C}" presName="connectorText" presStyleLbl="sibTrans2D1" presStyleIdx="0" presStyleCnt="5"/>
      <dgm:spPr/>
    </dgm:pt>
    <dgm:pt modelId="{53B638E1-16AB-D84B-B160-C08BB832DB59}" type="pres">
      <dgm:prSet presAssocID="{9133FA9D-1B90-3348-9FDE-158DADAEF634}" presName="node" presStyleLbl="node1" presStyleIdx="1" presStyleCnt="5">
        <dgm:presLayoutVars>
          <dgm:bulletEnabled val="1"/>
        </dgm:presLayoutVars>
      </dgm:prSet>
      <dgm:spPr/>
    </dgm:pt>
    <dgm:pt modelId="{8CE92FFD-6844-E74B-8338-E486755FCF40}" type="pres">
      <dgm:prSet presAssocID="{2F81B816-CC09-D245-B14E-C3CD40DDA944}" presName="sibTrans" presStyleLbl="sibTrans2D1" presStyleIdx="1" presStyleCnt="5"/>
      <dgm:spPr/>
    </dgm:pt>
    <dgm:pt modelId="{D02A010C-EBBC-7D48-B361-2D5FDD13CB58}" type="pres">
      <dgm:prSet presAssocID="{2F81B816-CC09-D245-B14E-C3CD40DDA944}" presName="connectorText" presStyleLbl="sibTrans2D1" presStyleIdx="1" presStyleCnt="5"/>
      <dgm:spPr/>
    </dgm:pt>
    <dgm:pt modelId="{6E3070EA-5447-AA4A-86C3-B506E56FE005}" type="pres">
      <dgm:prSet presAssocID="{4C3AFB68-2E2F-B443-8D14-83B52D49677D}" presName="node" presStyleLbl="node1" presStyleIdx="2" presStyleCnt="5">
        <dgm:presLayoutVars>
          <dgm:bulletEnabled val="1"/>
        </dgm:presLayoutVars>
      </dgm:prSet>
      <dgm:spPr/>
    </dgm:pt>
    <dgm:pt modelId="{3F8CD360-E585-8646-A3BB-6FB3B2F2CF6F}" type="pres">
      <dgm:prSet presAssocID="{996D8C59-A742-EC47-9199-93F034631104}" presName="sibTrans" presStyleLbl="sibTrans2D1" presStyleIdx="2" presStyleCnt="5"/>
      <dgm:spPr/>
    </dgm:pt>
    <dgm:pt modelId="{3CBC984C-E708-494C-9FB1-FD895D428ECB}" type="pres">
      <dgm:prSet presAssocID="{996D8C59-A742-EC47-9199-93F034631104}" presName="connectorText" presStyleLbl="sibTrans2D1" presStyleIdx="2" presStyleCnt="5"/>
      <dgm:spPr/>
    </dgm:pt>
    <dgm:pt modelId="{021522A7-D7C3-4944-B741-81DAB0F4CD28}" type="pres">
      <dgm:prSet presAssocID="{4CB58206-C57A-EA40-8496-972A0C2BD13E}" presName="node" presStyleLbl="node1" presStyleIdx="3" presStyleCnt="5">
        <dgm:presLayoutVars>
          <dgm:bulletEnabled val="1"/>
        </dgm:presLayoutVars>
      </dgm:prSet>
      <dgm:spPr/>
    </dgm:pt>
    <dgm:pt modelId="{6BFBEE2D-D818-0A41-B442-2CFE5B42FB4E}" type="pres">
      <dgm:prSet presAssocID="{0B8D94AD-7AC8-8F42-9F4E-F53E3B4A2B82}" presName="sibTrans" presStyleLbl="sibTrans2D1" presStyleIdx="3" presStyleCnt="5"/>
      <dgm:spPr/>
    </dgm:pt>
    <dgm:pt modelId="{F3931ECC-BB94-2D4C-AEB6-9844D6B40319}" type="pres">
      <dgm:prSet presAssocID="{0B8D94AD-7AC8-8F42-9F4E-F53E3B4A2B82}" presName="connectorText" presStyleLbl="sibTrans2D1" presStyleIdx="3" presStyleCnt="5"/>
      <dgm:spPr/>
    </dgm:pt>
    <dgm:pt modelId="{84FDF60F-6C2A-2543-9EFF-03F3B2565B1C}" type="pres">
      <dgm:prSet presAssocID="{0A8B4A96-F282-A742-BE96-42D88A335B42}" presName="node" presStyleLbl="node1" presStyleIdx="4" presStyleCnt="5">
        <dgm:presLayoutVars>
          <dgm:bulletEnabled val="1"/>
        </dgm:presLayoutVars>
      </dgm:prSet>
      <dgm:spPr/>
    </dgm:pt>
    <dgm:pt modelId="{93E940D6-66CB-9448-AD49-CFB44B457BF4}" type="pres">
      <dgm:prSet presAssocID="{021333EE-7949-8846-BA9A-B585FA812320}" presName="sibTrans" presStyleLbl="sibTrans2D1" presStyleIdx="4" presStyleCnt="5"/>
      <dgm:spPr/>
    </dgm:pt>
    <dgm:pt modelId="{367428FA-D335-8846-A019-021B27112481}" type="pres">
      <dgm:prSet presAssocID="{021333EE-7949-8846-BA9A-B585FA812320}" presName="connectorText" presStyleLbl="sibTrans2D1" presStyleIdx="4" presStyleCnt="5"/>
      <dgm:spPr/>
    </dgm:pt>
  </dgm:ptLst>
  <dgm:cxnLst>
    <dgm:cxn modelId="{EB222C07-1B56-1C49-A31D-520DEE3A1168}" type="presOf" srcId="{4CB58206-C57A-EA40-8496-972A0C2BD13E}" destId="{021522A7-D7C3-4944-B741-81DAB0F4CD28}" srcOrd="0" destOrd="0" presId="urn:microsoft.com/office/officeart/2005/8/layout/cycle2"/>
    <dgm:cxn modelId="{0DB20B09-77E5-0949-B6BA-92148FD15ABF}" type="presOf" srcId="{2F81B816-CC09-D245-B14E-C3CD40DDA944}" destId="{8CE92FFD-6844-E74B-8338-E486755FCF40}" srcOrd="0" destOrd="0" presId="urn:microsoft.com/office/officeart/2005/8/layout/cycle2"/>
    <dgm:cxn modelId="{B274A909-8205-8447-A798-FD063D304C29}" type="presOf" srcId="{09CF51BF-BEE2-0743-8DEC-0B0F6242D3BD}" destId="{4A9E144D-5C6A-EB4A-908A-A575C83423E8}" srcOrd="0" destOrd="0" presId="urn:microsoft.com/office/officeart/2005/8/layout/cycle2"/>
    <dgm:cxn modelId="{5D0E0912-F223-CA44-BBA7-42F68C583C7A}" srcId="{09CF51BF-BEE2-0743-8DEC-0B0F6242D3BD}" destId="{4CB58206-C57A-EA40-8496-972A0C2BD13E}" srcOrd="3" destOrd="0" parTransId="{4BEA08F9-1548-3A47-8705-4C6013AE6A04}" sibTransId="{0B8D94AD-7AC8-8F42-9F4E-F53E3B4A2B82}"/>
    <dgm:cxn modelId="{67AAA915-333D-F24D-80FB-432BEC0AD56B}" type="presOf" srcId="{0A8B4A96-F282-A742-BE96-42D88A335B42}" destId="{84FDF60F-6C2A-2543-9EFF-03F3B2565B1C}" srcOrd="0" destOrd="0" presId="urn:microsoft.com/office/officeart/2005/8/layout/cycle2"/>
    <dgm:cxn modelId="{03098719-5FB1-D545-A1C4-6D6795557273}" srcId="{09CF51BF-BEE2-0743-8DEC-0B0F6242D3BD}" destId="{0A8B4A96-F282-A742-BE96-42D88A335B42}" srcOrd="4" destOrd="0" parTransId="{38AC2D3A-69A3-AE4C-8A44-368763C99591}" sibTransId="{021333EE-7949-8846-BA9A-B585FA812320}"/>
    <dgm:cxn modelId="{7DE7E034-05C4-5A41-8B83-572DA2A64B63}" srcId="{09CF51BF-BEE2-0743-8DEC-0B0F6242D3BD}" destId="{4C3AFB68-2E2F-B443-8D14-83B52D49677D}" srcOrd="2" destOrd="0" parTransId="{99291AA9-2D8D-9943-9E63-D5D0384A47CB}" sibTransId="{996D8C59-A742-EC47-9199-93F034631104}"/>
    <dgm:cxn modelId="{CA484038-7E4B-CA46-9DDE-5C0FB6DF7569}" type="presOf" srcId="{021333EE-7949-8846-BA9A-B585FA812320}" destId="{367428FA-D335-8846-A019-021B27112481}" srcOrd="1" destOrd="0" presId="urn:microsoft.com/office/officeart/2005/8/layout/cycle2"/>
    <dgm:cxn modelId="{482ADF48-071D-CE47-9840-250E00D8F6E6}" type="presOf" srcId="{73FFCB22-3EEB-CF4B-B761-5BA7FD3CD11C}" destId="{A884D93A-E737-E04C-9730-AAA3DEAB9542}" srcOrd="1" destOrd="0" presId="urn:microsoft.com/office/officeart/2005/8/layout/cycle2"/>
    <dgm:cxn modelId="{F42F5874-93E0-614D-B077-0F3A4B26F204}" type="presOf" srcId="{4C3AFB68-2E2F-B443-8D14-83B52D49677D}" destId="{6E3070EA-5447-AA4A-86C3-B506E56FE005}" srcOrd="0" destOrd="0" presId="urn:microsoft.com/office/officeart/2005/8/layout/cycle2"/>
    <dgm:cxn modelId="{59AE5476-6858-654F-8B3A-8F7EC1E69DC2}" type="presOf" srcId="{996D8C59-A742-EC47-9199-93F034631104}" destId="{3CBC984C-E708-494C-9FB1-FD895D428ECB}" srcOrd="1" destOrd="0" presId="urn:microsoft.com/office/officeart/2005/8/layout/cycle2"/>
    <dgm:cxn modelId="{4E936385-9870-5647-8077-AEB095ED14BD}" type="presOf" srcId="{9133FA9D-1B90-3348-9FDE-158DADAEF634}" destId="{53B638E1-16AB-D84B-B160-C08BB832DB59}" srcOrd="0" destOrd="0" presId="urn:microsoft.com/office/officeart/2005/8/layout/cycle2"/>
    <dgm:cxn modelId="{44271B86-E090-D44E-AA5B-F734FA5A8BCD}" srcId="{09CF51BF-BEE2-0743-8DEC-0B0F6242D3BD}" destId="{9133FA9D-1B90-3348-9FDE-158DADAEF634}" srcOrd="1" destOrd="0" parTransId="{5F5102B7-610C-234A-AFBC-0548136BE9C3}" sibTransId="{2F81B816-CC09-D245-B14E-C3CD40DDA944}"/>
    <dgm:cxn modelId="{A3321399-A011-4843-B129-E8F99DD41A7A}" type="presOf" srcId="{0B8D94AD-7AC8-8F42-9F4E-F53E3B4A2B82}" destId="{6BFBEE2D-D818-0A41-B442-2CFE5B42FB4E}" srcOrd="0" destOrd="0" presId="urn:microsoft.com/office/officeart/2005/8/layout/cycle2"/>
    <dgm:cxn modelId="{48830FA9-2AFB-824B-9FCC-FFA2F3F2E0BB}" type="presOf" srcId="{0B8D94AD-7AC8-8F42-9F4E-F53E3B4A2B82}" destId="{F3931ECC-BB94-2D4C-AEB6-9844D6B40319}" srcOrd="1" destOrd="0" presId="urn:microsoft.com/office/officeart/2005/8/layout/cycle2"/>
    <dgm:cxn modelId="{897D83AE-1801-7A4D-8D03-0FBA6DB50A29}" type="presOf" srcId="{2F81B816-CC09-D245-B14E-C3CD40DDA944}" destId="{D02A010C-EBBC-7D48-B361-2D5FDD13CB58}" srcOrd="1" destOrd="0" presId="urn:microsoft.com/office/officeart/2005/8/layout/cycle2"/>
    <dgm:cxn modelId="{CC1569B6-CD74-B849-9B00-AE94B91C19C9}" type="presOf" srcId="{73FFCB22-3EEB-CF4B-B761-5BA7FD3CD11C}" destId="{526BE4A7-7636-2043-8BE3-0E52241859AB}" srcOrd="0" destOrd="0" presId="urn:microsoft.com/office/officeart/2005/8/layout/cycle2"/>
    <dgm:cxn modelId="{C4B4E5BD-0223-A74F-8C7F-EFFB0C016704}" type="presOf" srcId="{021333EE-7949-8846-BA9A-B585FA812320}" destId="{93E940D6-66CB-9448-AD49-CFB44B457BF4}" srcOrd="0" destOrd="0" presId="urn:microsoft.com/office/officeart/2005/8/layout/cycle2"/>
    <dgm:cxn modelId="{E69394DA-D351-A348-84C4-F1DDC36B651B}" srcId="{09CF51BF-BEE2-0743-8DEC-0B0F6242D3BD}" destId="{7AD61E06-0234-074C-9DAD-D2E4D48DF063}" srcOrd="0" destOrd="0" parTransId="{844E9AB3-0691-1647-8627-C9B86A97C114}" sibTransId="{73FFCB22-3EEB-CF4B-B761-5BA7FD3CD11C}"/>
    <dgm:cxn modelId="{76D567EA-D8F4-D847-BBB8-5695506EC369}" type="presOf" srcId="{7AD61E06-0234-074C-9DAD-D2E4D48DF063}" destId="{2A7406D9-8907-5748-8534-47BE493B0983}" srcOrd="0" destOrd="0" presId="urn:microsoft.com/office/officeart/2005/8/layout/cycle2"/>
    <dgm:cxn modelId="{E35667ED-3DF9-9E47-9B69-6ED13A86C887}" type="presOf" srcId="{996D8C59-A742-EC47-9199-93F034631104}" destId="{3F8CD360-E585-8646-A3BB-6FB3B2F2CF6F}" srcOrd="0" destOrd="0" presId="urn:microsoft.com/office/officeart/2005/8/layout/cycle2"/>
    <dgm:cxn modelId="{F9A61582-1076-484F-93BE-E7F531093A0A}" type="presParOf" srcId="{4A9E144D-5C6A-EB4A-908A-A575C83423E8}" destId="{2A7406D9-8907-5748-8534-47BE493B0983}" srcOrd="0" destOrd="0" presId="urn:microsoft.com/office/officeart/2005/8/layout/cycle2"/>
    <dgm:cxn modelId="{CAE00B1F-B132-D74A-8A90-2A96DFB9D966}" type="presParOf" srcId="{4A9E144D-5C6A-EB4A-908A-A575C83423E8}" destId="{526BE4A7-7636-2043-8BE3-0E52241859AB}" srcOrd="1" destOrd="0" presId="urn:microsoft.com/office/officeart/2005/8/layout/cycle2"/>
    <dgm:cxn modelId="{1D709070-166F-CD42-9D4D-08A1B2F40D97}" type="presParOf" srcId="{526BE4A7-7636-2043-8BE3-0E52241859AB}" destId="{A884D93A-E737-E04C-9730-AAA3DEAB9542}" srcOrd="0" destOrd="0" presId="urn:microsoft.com/office/officeart/2005/8/layout/cycle2"/>
    <dgm:cxn modelId="{9BC51274-0883-274D-9AFB-D99EF488FAD4}" type="presParOf" srcId="{4A9E144D-5C6A-EB4A-908A-A575C83423E8}" destId="{53B638E1-16AB-D84B-B160-C08BB832DB59}" srcOrd="2" destOrd="0" presId="urn:microsoft.com/office/officeart/2005/8/layout/cycle2"/>
    <dgm:cxn modelId="{20C1276B-AB3C-E547-8C5A-5F762CB91398}" type="presParOf" srcId="{4A9E144D-5C6A-EB4A-908A-A575C83423E8}" destId="{8CE92FFD-6844-E74B-8338-E486755FCF40}" srcOrd="3" destOrd="0" presId="urn:microsoft.com/office/officeart/2005/8/layout/cycle2"/>
    <dgm:cxn modelId="{5A9D2AA4-368C-914F-ABD5-A2844C31AF73}" type="presParOf" srcId="{8CE92FFD-6844-E74B-8338-E486755FCF40}" destId="{D02A010C-EBBC-7D48-B361-2D5FDD13CB58}" srcOrd="0" destOrd="0" presId="urn:microsoft.com/office/officeart/2005/8/layout/cycle2"/>
    <dgm:cxn modelId="{A10D1BDB-59C7-6C42-B481-2BF3A93BDA47}" type="presParOf" srcId="{4A9E144D-5C6A-EB4A-908A-A575C83423E8}" destId="{6E3070EA-5447-AA4A-86C3-B506E56FE005}" srcOrd="4" destOrd="0" presId="urn:microsoft.com/office/officeart/2005/8/layout/cycle2"/>
    <dgm:cxn modelId="{246B4034-47AF-2F44-8713-F59FC045463C}" type="presParOf" srcId="{4A9E144D-5C6A-EB4A-908A-A575C83423E8}" destId="{3F8CD360-E585-8646-A3BB-6FB3B2F2CF6F}" srcOrd="5" destOrd="0" presId="urn:microsoft.com/office/officeart/2005/8/layout/cycle2"/>
    <dgm:cxn modelId="{951A8AE1-369D-3944-9BEF-1E75ABE846A9}" type="presParOf" srcId="{3F8CD360-E585-8646-A3BB-6FB3B2F2CF6F}" destId="{3CBC984C-E708-494C-9FB1-FD895D428ECB}" srcOrd="0" destOrd="0" presId="urn:microsoft.com/office/officeart/2005/8/layout/cycle2"/>
    <dgm:cxn modelId="{9609F489-8441-0340-B169-8003E0970AB8}" type="presParOf" srcId="{4A9E144D-5C6A-EB4A-908A-A575C83423E8}" destId="{021522A7-D7C3-4944-B741-81DAB0F4CD28}" srcOrd="6" destOrd="0" presId="urn:microsoft.com/office/officeart/2005/8/layout/cycle2"/>
    <dgm:cxn modelId="{45392A70-D930-EB48-B8AB-921E7E63EC13}" type="presParOf" srcId="{4A9E144D-5C6A-EB4A-908A-A575C83423E8}" destId="{6BFBEE2D-D818-0A41-B442-2CFE5B42FB4E}" srcOrd="7" destOrd="0" presId="urn:microsoft.com/office/officeart/2005/8/layout/cycle2"/>
    <dgm:cxn modelId="{FCB69830-E9EF-C640-B6D4-DDC890CAF5AC}" type="presParOf" srcId="{6BFBEE2D-D818-0A41-B442-2CFE5B42FB4E}" destId="{F3931ECC-BB94-2D4C-AEB6-9844D6B40319}" srcOrd="0" destOrd="0" presId="urn:microsoft.com/office/officeart/2005/8/layout/cycle2"/>
    <dgm:cxn modelId="{11B67227-6D46-B844-ADFC-2807F318B549}" type="presParOf" srcId="{4A9E144D-5C6A-EB4A-908A-A575C83423E8}" destId="{84FDF60F-6C2A-2543-9EFF-03F3B2565B1C}" srcOrd="8" destOrd="0" presId="urn:microsoft.com/office/officeart/2005/8/layout/cycle2"/>
    <dgm:cxn modelId="{436C8E37-52BD-D94F-AA11-FF5B247A2070}" type="presParOf" srcId="{4A9E144D-5C6A-EB4A-908A-A575C83423E8}" destId="{93E940D6-66CB-9448-AD49-CFB44B457BF4}" srcOrd="9" destOrd="0" presId="urn:microsoft.com/office/officeart/2005/8/layout/cycle2"/>
    <dgm:cxn modelId="{22D393D9-0037-A248-BFC1-DA30BCA15599}" type="presParOf" srcId="{93E940D6-66CB-9448-AD49-CFB44B457BF4}" destId="{367428FA-D335-8846-A019-021B2711248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A2C1C-B509-4801-BE28-CF8B62216D9E}">
      <dsp:nvSpPr>
        <dsp:cNvPr id="0" name=""/>
        <dsp:cNvSpPr/>
      </dsp:nvSpPr>
      <dsp:spPr>
        <a:xfrm rot="16200000">
          <a:off x="360937" y="-355674"/>
          <a:ext cx="4351338" cy="5062686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72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Restorative Questions 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</a:rPr>
            <a:t>To respond to challenging behavior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happened?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were you thinking of at the time?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have you been thinking about since?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Who has been affected by what you have done? In what way?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do you think you need to do to make things right?</a:t>
          </a:r>
        </a:p>
      </dsp:txBody>
      <dsp:txXfrm rot="5400000">
        <a:off x="5263" y="870268"/>
        <a:ext cx="5062686" cy="2610802"/>
      </dsp:txXfrm>
    </dsp:sp>
    <dsp:sp modelId="{3C6FE77D-C5BA-49AA-A2DC-B504D560B3A8}">
      <dsp:nvSpPr>
        <dsp:cNvPr id="0" name=""/>
        <dsp:cNvSpPr/>
      </dsp:nvSpPr>
      <dsp:spPr>
        <a:xfrm rot="16200000">
          <a:off x="5803324" y="-355674"/>
          <a:ext cx="4351338" cy="5062686"/>
        </a:xfrm>
        <a:prstGeom prst="flowChartManualOperation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72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Restorative Questions II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>
              <a:solidFill>
                <a:schemeClr val="tx1"/>
              </a:solidFill>
            </a:rPr>
            <a:t>To help those harmed by others actions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did you think when you realized what had happened?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impact has this incident had on you and others?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has been the hardest thing for you?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What do you think needs to happen to make things right?</a:t>
          </a:r>
        </a:p>
      </dsp:txBody>
      <dsp:txXfrm rot="5400000">
        <a:off x="5447650" y="870268"/>
        <a:ext cx="5062686" cy="2610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406D9-8907-5748-8534-47BE493B0983}">
      <dsp:nvSpPr>
        <dsp:cNvPr id="0" name=""/>
        <dsp:cNvSpPr/>
      </dsp:nvSpPr>
      <dsp:spPr>
        <a:xfrm>
          <a:off x="4816688" y="266"/>
          <a:ext cx="1544615" cy="154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Listen</a:t>
          </a:r>
        </a:p>
      </dsp:txBody>
      <dsp:txXfrm>
        <a:off x="5042892" y="226470"/>
        <a:ext cx="1092207" cy="1092207"/>
      </dsp:txXfrm>
    </dsp:sp>
    <dsp:sp modelId="{526BE4A7-7636-2043-8BE3-0E52241859AB}">
      <dsp:nvSpPr>
        <dsp:cNvPr id="0" name=""/>
        <dsp:cNvSpPr/>
      </dsp:nvSpPr>
      <dsp:spPr>
        <a:xfrm rot="2160000">
          <a:off x="6312698" y="1187203"/>
          <a:ext cx="411490" cy="52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6324486" y="1255184"/>
        <a:ext cx="288043" cy="312785"/>
      </dsp:txXfrm>
    </dsp:sp>
    <dsp:sp modelId="{53B638E1-16AB-D84B-B160-C08BB832DB59}">
      <dsp:nvSpPr>
        <dsp:cNvPr id="0" name=""/>
        <dsp:cNvSpPr/>
      </dsp:nvSpPr>
      <dsp:spPr>
        <a:xfrm>
          <a:off x="6694426" y="1364523"/>
          <a:ext cx="1544615" cy="154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Take deep breath</a:t>
          </a:r>
          <a:endParaRPr lang="en-US" sz="1400" kern="1200" dirty="0"/>
        </a:p>
      </dsp:txBody>
      <dsp:txXfrm>
        <a:off x="6920630" y="1590727"/>
        <a:ext cx="1092207" cy="1092207"/>
      </dsp:txXfrm>
    </dsp:sp>
    <dsp:sp modelId="{8CE92FFD-6844-E74B-8338-E486755FCF40}">
      <dsp:nvSpPr>
        <dsp:cNvPr id="0" name=""/>
        <dsp:cNvSpPr/>
      </dsp:nvSpPr>
      <dsp:spPr>
        <a:xfrm rot="6480000">
          <a:off x="6905971" y="2968808"/>
          <a:ext cx="411490" cy="52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986768" y="3014366"/>
        <a:ext cx="288043" cy="312785"/>
      </dsp:txXfrm>
    </dsp:sp>
    <dsp:sp modelId="{6E3070EA-5447-AA4A-86C3-B506E56FE005}">
      <dsp:nvSpPr>
        <dsp:cNvPr id="0" name=""/>
        <dsp:cNvSpPr/>
      </dsp:nvSpPr>
      <dsp:spPr>
        <a:xfrm>
          <a:off x="5977194" y="3571937"/>
          <a:ext cx="1544615" cy="154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Acknowledge your feelings</a:t>
          </a:r>
        </a:p>
      </dsp:txBody>
      <dsp:txXfrm>
        <a:off x="6203398" y="3798141"/>
        <a:ext cx="1092207" cy="1092207"/>
      </dsp:txXfrm>
    </dsp:sp>
    <dsp:sp modelId="{3F8CD360-E585-8646-A3BB-6FB3B2F2CF6F}">
      <dsp:nvSpPr>
        <dsp:cNvPr id="0" name=""/>
        <dsp:cNvSpPr/>
      </dsp:nvSpPr>
      <dsp:spPr>
        <a:xfrm rot="10800000">
          <a:off x="5394896" y="4083590"/>
          <a:ext cx="411490" cy="52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5518343" y="4187851"/>
        <a:ext cx="288043" cy="312785"/>
      </dsp:txXfrm>
    </dsp:sp>
    <dsp:sp modelId="{021522A7-D7C3-4944-B741-81DAB0F4CD28}">
      <dsp:nvSpPr>
        <dsp:cNvPr id="0" name=""/>
        <dsp:cNvSpPr/>
      </dsp:nvSpPr>
      <dsp:spPr>
        <a:xfrm>
          <a:off x="3656182" y="3571937"/>
          <a:ext cx="1544615" cy="154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Prioritize  the impact over intent</a:t>
          </a:r>
        </a:p>
      </dsp:txBody>
      <dsp:txXfrm>
        <a:off x="3882386" y="3798141"/>
        <a:ext cx="1092207" cy="1092207"/>
      </dsp:txXfrm>
    </dsp:sp>
    <dsp:sp modelId="{6BFBEE2D-D818-0A41-B442-2CFE5B42FB4E}">
      <dsp:nvSpPr>
        <dsp:cNvPr id="0" name=""/>
        <dsp:cNvSpPr/>
      </dsp:nvSpPr>
      <dsp:spPr>
        <a:xfrm rot="15120000">
          <a:off x="3867727" y="2990959"/>
          <a:ext cx="411490" cy="52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948524" y="3153923"/>
        <a:ext cx="288043" cy="312785"/>
      </dsp:txXfrm>
    </dsp:sp>
    <dsp:sp modelId="{84FDF60F-6C2A-2543-9EFF-03F3B2565B1C}">
      <dsp:nvSpPr>
        <dsp:cNvPr id="0" name=""/>
        <dsp:cNvSpPr/>
      </dsp:nvSpPr>
      <dsp:spPr>
        <a:xfrm>
          <a:off x="2938950" y="1364523"/>
          <a:ext cx="1544615" cy="15446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Don't be defensive</a:t>
          </a:r>
          <a:endParaRPr lang="en-US" sz="1400" kern="1200" dirty="0"/>
        </a:p>
      </dsp:txBody>
      <dsp:txXfrm>
        <a:off x="3165154" y="1590727"/>
        <a:ext cx="1092207" cy="1092207"/>
      </dsp:txXfrm>
    </dsp:sp>
    <dsp:sp modelId="{93E940D6-66CB-9448-AD49-CFB44B457BF4}">
      <dsp:nvSpPr>
        <dsp:cNvPr id="0" name=""/>
        <dsp:cNvSpPr/>
      </dsp:nvSpPr>
      <dsp:spPr>
        <a:xfrm rot="19440000">
          <a:off x="4434959" y="1200894"/>
          <a:ext cx="411490" cy="5213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46747" y="1341435"/>
        <a:ext cx="288043" cy="31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90827-8F4D-7F43-8CE5-F810B42BB12B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FBAA8-6FAA-AE49-8015-6B89D448B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Usually not intentional and typically occur due to underlying biases and prejudices outside of awareness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FBAA8-6FAA-AE49-8015-6B89D448B4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21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should be a handout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FBAA8-6FAA-AE49-8015-6B89D448B4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2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the context. What is your relationship with the </a:t>
            </a:r>
            <a:r>
              <a:rPr lang="en-US" dirty="0" err="1"/>
              <a:t>microaggressor</a:t>
            </a:r>
            <a:r>
              <a:rPr lang="en-US" dirty="0"/>
              <a:t>?</a:t>
            </a:r>
          </a:p>
          <a:p>
            <a:r>
              <a:rPr lang="en-US" dirty="0"/>
              <a:t>Take care of yourself. Talk things over with peers and practice health sleep habits and other self-care strategies such as mindfulness meditation.</a:t>
            </a:r>
          </a:p>
          <a:p>
            <a:r>
              <a:rPr lang="en-US" dirty="0"/>
              <a:t>Don’t be fooled by </a:t>
            </a:r>
            <a:r>
              <a:rPr lang="en-US" dirty="0" err="1"/>
              <a:t>microaggresions</a:t>
            </a:r>
            <a:r>
              <a:rPr lang="en-US" dirty="0"/>
              <a:t> packaged as opportunities. Invitations to serve on committees, workgroups, </a:t>
            </a:r>
            <a:r>
              <a:rPr lang="en-US" dirty="0" err="1"/>
              <a:t>etc</a:t>
            </a:r>
            <a:r>
              <a:rPr lang="en-US" dirty="0"/>
              <a:t> and thus overloading a few minority colleagues with all of the minority-related work.</a:t>
            </a:r>
          </a:p>
          <a:p>
            <a:r>
              <a:rPr lang="en-US" dirty="0"/>
              <a:t>Describe what happened</a:t>
            </a:r>
          </a:p>
          <a:p>
            <a:r>
              <a:rPr lang="en-US" dirty="0"/>
              <a:t>Describe how it affected you and others</a:t>
            </a:r>
          </a:p>
          <a:p>
            <a:r>
              <a:rPr lang="en-US" dirty="0"/>
              <a:t>Request what you need and ask how we might move forward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BAA8-6FAA-AE49-8015-6B89D448B4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9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an ally. Sometimes your voice can be heard even more powerfully than those of the people directly affected by microaggressions.</a:t>
            </a:r>
          </a:p>
          <a:p>
            <a:r>
              <a:rPr lang="en-US" dirty="0"/>
              <a:t>Speak for yourself. Don’t try to speak on behalf of the person who has experienced the microaggression; doing so can itself be a form of microaggression.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FBAA8-6FAA-AE49-8015-6B89D448B4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58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sure if we need this 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FBAA8-6FAA-AE49-8015-6B89D448B4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2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3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0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81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6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7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79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0D77A4B-58B2-4F6D-82AA-A5A66FBA9845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34D98C0-7024-40BC-8AA0-5A8A1D8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1422-D6B4-4F03-9443-9F7398108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3800">
                <a:solidFill>
                  <a:schemeClr val="bg1"/>
                </a:solidFill>
              </a:rPr>
              <a:t>Providing a Safe Student Experience in Class, Lab, and Clinical Through Bystander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FB95E6-2771-4CA2-A9DB-F2A24CA77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7848" y="4750893"/>
            <a:ext cx="5814243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Drs. Brigit M. Carter and  Jacqueline McMillian-Bohler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25" y="1783959"/>
            <a:ext cx="44767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93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SO ARTICULATE.</a:t>
            </a:r>
          </a:p>
          <a:p>
            <a:endParaRPr lang="en-US" dirty="0"/>
          </a:p>
          <a:p>
            <a:r>
              <a:rPr lang="en-US" dirty="0"/>
              <a:t>WHAT IS THE MESSAGE?</a:t>
            </a:r>
          </a:p>
        </p:txBody>
      </p:sp>
    </p:spTree>
    <p:extLst>
      <p:ext uri="{BB962C8B-B14F-4D97-AF65-F5344CB8AC3E}">
        <p14:creationId xmlns:p14="http://schemas.microsoft.com/office/powerpoint/2010/main" val="195805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C3C5-ACDA-6F4A-9751-91C7E55C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55" y="609600"/>
            <a:ext cx="10775853" cy="135636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Impact of Microaggressions  Microinsults &amp; Microinvalidations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34FC8A-21EE-334A-9DED-D5C8E15E35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74" y="2588455"/>
            <a:ext cx="2814980" cy="18766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2FB8DC-4593-C54C-AE0A-9A05188AF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9112" y="1872734"/>
            <a:ext cx="5908433" cy="4023360"/>
          </a:xfrm>
        </p:spPr>
        <p:txBody>
          <a:bodyPr>
            <a:normAutofit/>
          </a:bodyPr>
          <a:lstStyle/>
          <a:p>
            <a:r>
              <a:rPr lang="en-US" sz="2800" dirty="0"/>
              <a:t>Depression</a:t>
            </a:r>
          </a:p>
          <a:p>
            <a:r>
              <a:rPr lang="en-US" sz="2800" dirty="0"/>
              <a:t>Suicidal ideation</a:t>
            </a:r>
          </a:p>
          <a:p>
            <a:r>
              <a:rPr lang="en-US" sz="2800" dirty="0"/>
              <a:t>Anxiety</a:t>
            </a:r>
          </a:p>
          <a:p>
            <a:r>
              <a:rPr lang="en-US" sz="2800" dirty="0"/>
              <a:t>Hypertension</a:t>
            </a:r>
          </a:p>
          <a:p>
            <a:r>
              <a:rPr lang="en-US" sz="2800" dirty="0"/>
              <a:t>Sleep disturbance</a:t>
            </a:r>
          </a:p>
          <a:p>
            <a:r>
              <a:rPr lang="en-US" sz="2800" dirty="0"/>
              <a:t>Negative environment</a:t>
            </a:r>
          </a:p>
          <a:p>
            <a:r>
              <a:rPr lang="en-US" sz="2800" dirty="0"/>
              <a:t>Impacts  professional achievement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1B668B-C392-1345-85D6-AA00A24457D0}"/>
              </a:ext>
            </a:extLst>
          </p:cNvPr>
          <p:cNvSpPr txBox="1"/>
          <p:nvPr/>
        </p:nvSpPr>
        <p:spPr>
          <a:xfrm>
            <a:off x="1658546" y="5940028"/>
            <a:ext cx="967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dirty="0"/>
              <a:t>Araujo &amp; Borrell, 2006; Hwang &amp; </a:t>
            </a:r>
            <a:r>
              <a:rPr lang="en-US" dirty="0" err="1"/>
              <a:t>Goto</a:t>
            </a:r>
            <a:r>
              <a:rPr lang="en-US" dirty="0"/>
              <a:t>, 2008; Sue, 2010; Levy et al., 2016; Solorzano et al., 2000</a:t>
            </a:r>
          </a:p>
        </p:txBody>
      </p:sp>
    </p:spTree>
    <p:extLst>
      <p:ext uri="{BB962C8B-B14F-4D97-AF65-F5344CB8AC3E}">
        <p14:creationId xmlns:p14="http://schemas.microsoft.com/office/powerpoint/2010/main" val="4221620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609600"/>
            <a:ext cx="11369963" cy="1356360"/>
          </a:xfrm>
        </p:spPr>
        <p:txBody>
          <a:bodyPr>
            <a:normAutofit/>
          </a:bodyPr>
          <a:lstStyle/>
          <a:p>
            <a:r>
              <a:rPr lang="en-US" dirty="0"/>
              <a:t>AFFECTIVE QUESTIONS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809016"/>
              </p:ext>
            </p:extLst>
          </p:nvPr>
        </p:nvGraphicFramePr>
        <p:xfrm>
          <a:off x="757968" y="179021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330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295" y="632459"/>
            <a:ext cx="9875520" cy="1356360"/>
          </a:xfrm>
        </p:spPr>
        <p:txBody>
          <a:bodyPr/>
          <a:lstStyle/>
          <a:p>
            <a:r>
              <a:rPr lang="en-US" dirty="0"/>
              <a:t>Interrupting Microaggressions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114" y="2057399"/>
            <a:ext cx="5250766" cy="4023360"/>
          </a:xfrm>
        </p:spPr>
        <p:txBody>
          <a:bodyPr/>
          <a:lstStyle/>
          <a:p>
            <a:r>
              <a:rPr lang="en-US" sz="4000" dirty="0"/>
              <a:t>Awareness of unconscious biases</a:t>
            </a:r>
          </a:p>
          <a:p>
            <a:endParaRPr lang="en-US" sz="4000" dirty="0"/>
          </a:p>
          <a:p>
            <a:r>
              <a:rPr lang="en-US" sz="4000" dirty="0"/>
              <a:t>Acknowledgement of reactions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3B1C0E-B935-134D-9EA2-7EA865C82E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70" y="2194559"/>
            <a:ext cx="5863625" cy="3006969"/>
          </a:xfrm>
        </p:spPr>
      </p:pic>
    </p:spTree>
    <p:extLst>
      <p:ext uri="{BB962C8B-B14F-4D97-AF65-F5344CB8AC3E}">
        <p14:creationId xmlns:p14="http://schemas.microsoft.com/office/powerpoint/2010/main" val="402876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872E-708C-7A4B-BF9D-39400ABA6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016" y="314178"/>
            <a:ext cx="9875520" cy="1356360"/>
          </a:xfrm>
        </p:spPr>
        <p:txBody>
          <a:bodyPr/>
          <a:lstStyle/>
          <a:p>
            <a:r>
              <a:rPr lang="en-US" dirty="0"/>
              <a:t>If you delivered the microaggression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E6F3BD-AEE6-7D4E-BF48-FAE1572BC9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71295"/>
              </p:ext>
            </p:extLst>
          </p:nvPr>
        </p:nvGraphicFramePr>
        <p:xfrm>
          <a:off x="266756" y="1362638"/>
          <a:ext cx="11177992" cy="511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712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 a recipient of </a:t>
            </a:r>
            <a:r>
              <a:rPr lang="en-US" dirty="0" err="1"/>
              <a:t>microaggressions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838200" y="186926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Consider the context. </a:t>
            </a:r>
          </a:p>
          <a:p>
            <a:r>
              <a:rPr lang="en-US" dirty="0"/>
              <a:t>Describe what happened</a:t>
            </a:r>
          </a:p>
          <a:p>
            <a:r>
              <a:rPr lang="en-US" dirty="0"/>
              <a:t>Describe how it affected you and others</a:t>
            </a:r>
          </a:p>
          <a:p>
            <a:r>
              <a:rPr lang="en-US" dirty="0"/>
              <a:t>Request what you need and ask how we might move forward</a:t>
            </a:r>
          </a:p>
          <a:p>
            <a:r>
              <a:rPr lang="en-US" dirty="0"/>
              <a:t>Take care of yourself.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71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8F94F-66C2-F645-B65F-B32908EC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observe the microaggression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BE954-1445-474E-98E9-380B80D5E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24" y="2110154"/>
            <a:ext cx="10272195" cy="3787872"/>
          </a:xfrm>
        </p:spPr>
      </p:pic>
    </p:spTree>
    <p:extLst>
      <p:ext uri="{BB962C8B-B14F-4D97-AF65-F5344CB8AC3E}">
        <p14:creationId xmlns:p14="http://schemas.microsoft.com/office/powerpoint/2010/main" val="3950375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4FF81-BC06-1741-ACA1-0F19A7666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480" y="482991"/>
            <a:ext cx="9875520" cy="1356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246842-CB2A-9B43-9A7D-FCCFFD3B6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482991"/>
            <a:ext cx="7118252" cy="5765522"/>
          </a:xfrm>
        </p:spPr>
      </p:pic>
    </p:spTree>
    <p:extLst>
      <p:ext uri="{BB962C8B-B14F-4D97-AF65-F5344CB8AC3E}">
        <p14:creationId xmlns:p14="http://schemas.microsoft.com/office/powerpoint/2010/main" val="2930910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If you are a bystander to </a:t>
            </a:r>
            <a:r>
              <a:rPr lang="en-US" dirty="0" err="1"/>
              <a:t>microaggresions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1825625"/>
            <a:ext cx="10515600" cy="4351338"/>
          </a:xfrm>
        </p:spPr>
        <p:txBody>
          <a:bodyPr/>
          <a:lstStyle/>
          <a:p>
            <a:r>
              <a:rPr lang="en-US" dirty="0"/>
              <a:t>Be an ally. Sometimes your voice can be heard even more powerfully than those of the people directly affected by </a:t>
            </a:r>
            <a:r>
              <a:rPr lang="en-US" dirty="0" err="1"/>
              <a:t>microaggressions</a:t>
            </a:r>
            <a:r>
              <a:rPr lang="en-US" dirty="0"/>
              <a:t>.</a:t>
            </a:r>
          </a:p>
          <a:p>
            <a:r>
              <a:rPr lang="en-US" dirty="0"/>
              <a:t>Speak for yourself. Don’t try to speak on behalf of the person who has experienced the </a:t>
            </a:r>
            <a:r>
              <a:rPr lang="en-US" dirty="0" err="1"/>
              <a:t>microaggression</a:t>
            </a:r>
            <a:r>
              <a:rPr lang="en-US" dirty="0"/>
              <a:t>; doing so can itself be a form of </a:t>
            </a:r>
            <a:r>
              <a:rPr lang="en-US" dirty="0" err="1"/>
              <a:t>microaggression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789" y="3918272"/>
            <a:ext cx="3218393" cy="22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D8D0-AD0C-2244-9655-2B11B2E1A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219" y="461888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Delay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9D86C-DAFB-584D-9B68-5C59815F76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452" y="1818248"/>
            <a:ext cx="5866228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Validate the recipient of the </a:t>
            </a:r>
            <a:r>
              <a:rPr lang="en-US" dirty="0" err="1"/>
              <a:t>microagression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Do NOT…</a:t>
            </a:r>
          </a:p>
          <a:p>
            <a:pPr lvl="1"/>
            <a:r>
              <a:rPr lang="en-US" dirty="0"/>
              <a:t>Make the situation about you</a:t>
            </a:r>
          </a:p>
          <a:p>
            <a:pPr lvl="1"/>
            <a:r>
              <a:rPr lang="en-US" dirty="0"/>
              <a:t>Tell them how they should feel</a:t>
            </a:r>
          </a:p>
          <a:p>
            <a:pPr lvl="1"/>
            <a:r>
              <a:rPr lang="en-US" dirty="0"/>
              <a:t>Give advice</a:t>
            </a:r>
          </a:p>
          <a:p>
            <a:pPr lvl="1"/>
            <a:r>
              <a:rPr lang="en-US" dirty="0"/>
              <a:t>Try to “fix it”</a:t>
            </a:r>
          </a:p>
          <a:p>
            <a:pPr lvl="1"/>
            <a:r>
              <a:rPr lang="en-US" dirty="0"/>
              <a:t>Make “life” statements</a:t>
            </a:r>
          </a:p>
          <a:p>
            <a:pPr lvl="1"/>
            <a:r>
              <a:rPr lang="en-US" dirty="0"/>
              <a:t>Make judgmental statements</a:t>
            </a:r>
          </a:p>
          <a:p>
            <a:pPr lvl="1"/>
            <a:r>
              <a:rPr lang="en-US" dirty="0"/>
              <a:t>Rationalize </a:t>
            </a:r>
          </a:p>
          <a:p>
            <a:pPr lvl="1"/>
            <a:r>
              <a:rPr lang="en-US" dirty="0"/>
              <a:t>Encourage avoidance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536BE-AA82-4F4C-AACB-EA6F39B77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98529" y="2130103"/>
            <a:ext cx="4754563" cy="266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3E93-CE46-4471-9813-571C7BDD7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B168-AF47-4703-8A31-53C01F7B0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barriers microaggressions and discriminations present in the class, lab and clinical setting</a:t>
            </a:r>
          </a:p>
          <a:p>
            <a:r>
              <a:rPr lang="en-US" dirty="0"/>
              <a:t>Describe the impact of microaggressions and discriminations experienced by students in the classroom, laboratory and clinical setting</a:t>
            </a:r>
          </a:p>
          <a:p>
            <a:r>
              <a:rPr lang="en-US" dirty="0"/>
              <a:t>Provide strategies </a:t>
            </a:r>
            <a:r>
              <a:rPr lang="en-US"/>
              <a:t>to address microaggressions </a:t>
            </a:r>
            <a:r>
              <a:rPr lang="en-US" dirty="0"/>
              <a:t>and discriminations experienced by students in the classroom, laboratory and clinical setting</a:t>
            </a:r>
          </a:p>
        </p:txBody>
      </p:sp>
    </p:spTree>
    <p:extLst>
      <p:ext uri="{BB962C8B-B14F-4D97-AF65-F5344CB8AC3E}">
        <p14:creationId xmlns:p14="http://schemas.microsoft.com/office/powerpoint/2010/main" val="236008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Validate the recipient of the </a:t>
            </a:r>
            <a:r>
              <a:rPr lang="en-US" dirty="0" err="1"/>
              <a:t>microaggression</a:t>
            </a:r>
            <a:endParaRPr lang="en-US" dirty="0"/>
          </a:p>
          <a:p>
            <a:pPr lvl="1"/>
            <a:r>
              <a:rPr lang="en-US" dirty="0"/>
              <a:t>I’m sorry that </a:t>
            </a:r>
            <a:r>
              <a:rPr lang="en-US" dirty="0" err="1"/>
              <a:t>happended</a:t>
            </a:r>
            <a:r>
              <a:rPr lang="en-US" dirty="0"/>
              <a:t> to you</a:t>
            </a:r>
          </a:p>
          <a:p>
            <a:pPr lvl="1"/>
            <a:r>
              <a:rPr lang="en-US" dirty="0"/>
              <a:t>I’m glad that you are talking to me about it now</a:t>
            </a:r>
          </a:p>
          <a:p>
            <a:pPr lvl="1"/>
            <a:r>
              <a:rPr lang="en-US" dirty="0"/>
              <a:t>You didn’t/don’t </a:t>
            </a:r>
            <a:r>
              <a:rPr lang="en-US" dirty="0" err="1"/>
              <a:t>derve</a:t>
            </a:r>
            <a:r>
              <a:rPr lang="en-US" dirty="0"/>
              <a:t> that</a:t>
            </a:r>
          </a:p>
          <a:p>
            <a:pPr lvl="1"/>
            <a:r>
              <a:rPr lang="en-US" dirty="0"/>
              <a:t>It wasn’t your fault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What NOT to do</a:t>
            </a:r>
          </a:p>
          <a:p>
            <a:pPr lvl="1"/>
            <a:r>
              <a:rPr lang="en-US" dirty="0"/>
              <a:t>Make the situation about you</a:t>
            </a:r>
          </a:p>
          <a:p>
            <a:pPr lvl="1"/>
            <a:r>
              <a:rPr lang="en-US" dirty="0"/>
              <a:t>Tell them how they should feel</a:t>
            </a:r>
          </a:p>
          <a:p>
            <a:pPr lvl="1"/>
            <a:r>
              <a:rPr lang="en-US" dirty="0"/>
              <a:t>Give advice</a:t>
            </a:r>
          </a:p>
          <a:p>
            <a:pPr lvl="1"/>
            <a:r>
              <a:rPr lang="en-US" dirty="0"/>
              <a:t>Try to solve their problem</a:t>
            </a:r>
          </a:p>
          <a:p>
            <a:pPr lvl="1"/>
            <a:r>
              <a:rPr lang="en-US" dirty="0"/>
              <a:t>Make “life” statements</a:t>
            </a:r>
          </a:p>
          <a:p>
            <a:pPr lvl="1"/>
            <a:r>
              <a:rPr lang="en-US" dirty="0"/>
              <a:t>Make judgmental statements</a:t>
            </a:r>
          </a:p>
          <a:p>
            <a:pPr lvl="1"/>
            <a:r>
              <a:rPr lang="en-US" dirty="0"/>
              <a:t>Rationalize another person’s behavior</a:t>
            </a:r>
          </a:p>
          <a:p>
            <a:pPr lvl="1"/>
            <a:r>
              <a:rPr lang="en-US" dirty="0"/>
              <a:t>Advising to cut ties or ignore the situation</a:t>
            </a:r>
          </a:p>
        </p:txBody>
      </p:sp>
    </p:spTree>
    <p:extLst>
      <p:ext uri="{BB962C8B-B14F-4D97-AF65-F5344CB8AC3E}">
        <p14:creationId xmlns:p14="http://schemas.microsoft.com/office/powerpoint/2010/main" val="4209364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656" y="293077"/>
            <a:ext cx="9875520" cy="1356360"/>
          </a:xfrm>
        </p:spPr>
        <p:txBody>
          <a:bodyPr/>
          <a:lstStyle/>
          <a:p>
            <a:r>
              <a:rPr lang="en-US" dirty="0"/>
              <a:t>Direct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43000" y="1892105"/>
            <a:ext cx="4754880" cy="4023360"/>
          </a:xfrm>
        </p:spPr>
        <p:txBody>
          <a:bodyPr/>
          <a:lstStyle/>
          <a:p>
            <a:r>
              <a:rPr lang="en-US" dirty="0"/>
              <a:t>Question</a:t>
            </a:r>
          </a:p>
          <a:p>
            <a:r>
              <a:rPr lang="en-US" dirty="0"/>
              <a:t>Identify the behavior</a:t>
            </a:r>
          </a:p>
          <a:p>
            <a:r>
              <a:rPr lang="en-US" dirty="0"/>
              <a:t>Educate</a:t>
            </a:r>
          </a:p>
          <a:p>
            <a:r>
              <a:rPr lang="en-US" dirty="0"/>
              <a:t>Appeal to Values (Affective statement)</a:t>
            </a:r>
          </a:p>
          <a:p>
            <a:r>
              <a:rPr lang="en-US" dirty="0"/>
              <a:t>Interrupt</a:t>
            </a:r>
          </a:p>
          <a:p>
            <a:r>
              <a:rPr lang="en-US" dirty="0"/>
              <a:t>Don’t laugh at an insensitive statement</a:t>
            </a:r>
          </a:p>
          <a:p>
            <a:r>
              <a:rPr lang="en-US" dirty="0"/>
              <a:t>Set limits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7E85D10-0B8D-5F43-8A1E-A1F075081E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71" y="1406769"/>
            <a:ext cx="6044302" cy="3966573"/>
          </a:xfrm>
        </p:spPr>
      </p:pic>
    </p:spTree>
    <p:extLst>
      <p:ext uri="{BB962C8B-B14F-4D97-AF65-F5344CB8AC3E}">
        <p14:creationId xmlns:p14="http://schemas.microsoft.com/office/powerpoint/2010/main" val="2294464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sure how to intervene directly, get support.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35" y="2980082"/>
            <a:ext cx="4013446" cy="2695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459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880" y="630701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Distract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443" y="2577904"/>
            <a:ext cx="4754880" cy="40233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/>
              <a:t>Create a diversion to de escalate situations.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DDD237-2521-714A-8EF1-2A4FB5C279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97" y="2730206"/>
            <a:ext cx="4724400" cy="2959100"/>
          </a:xfrm>
        </p:spPr>
      </p:pic>
    </p:spTree>
    <p:extLst>
      <p:ext uri="{BB962C8B-B14F-4D97-AF65-F5344CB8AC3E}">
        <p14:creationId xmlns:p14="http://schemas.microsoft.com/office/powerpoint/2010/main" val="3112484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Watch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78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overhear a staff member being questioned about her feelings about ISIS/terrorism  </a:t>
            </a:r>
          </a:p>
          <a:p>
            <a:r>
              <a:rPr lang="en-US" dirty="0"/>
              <a:t>Someone says, “Where she is REALLY from?”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F6828FC-B7B4-D441-91EC-786C81BC6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9743" r="30549"/>
          <a:stretch/>
        </p:blipFill>
        <p:spPr>
          <a:xfrm>
            <a:off x="7188591" y="1635368"/>
            <a:ext cx="3376247" cy="3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7E2F16-0C3F-4479-BCE7-8CAAC269B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9673" y="341745"/>
            <a:ext cx="10301150" cy="617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299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4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55" y="1630750"/>
            <a:ext cx="10713719" cy="3624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5654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Microassults</a:t>
            </a:r>
            <a:r>
              <a:rPr lang="en-US" dirty="0"/>
              <a:t> are…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Intentional</a:t>
            </a:r>
          </a:p>
          <a:p>
            <a:r>
              <a:rPr lang="en-US" dirty="0"/>
              <a:t>Deliberate</a:t>
            </a:r>
          </a:p>
          <a:p>
            <a:r>
              <a:rPr lang="en-US" dirty="0"/>
              <a:t>Conscious</a:t>
            </a:r>
          </a:p>
          <a:p>
            <a:r>
              <a:rPr lang="en-US" dirty="0"/>
              <a:t>Explicit</a:t>
            </a:r>
          </a:p>
          <a:p>
            <a:r>
              <a:rPr lang="en-US" dirty="0"/>
              <a:t>Racist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61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6C803-DD40-4049-B1CD-F6B0F163C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298A8-0C03-8041-B39C-D123B9985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8070" y="2327165"/>
            <a:ext cx="5072690" cy="4023360"/>
          </a:xfrm>
        </p:spPr>
        <p:txBody>
          <a:bodyPr/>
          <a:lstStyle/>
          <a:p>
            <a:pPr marL="45720" indent="0">
              <a:buNone/>
            </a:pPr>
            <a:r>
              <a:rPr lang="en-US" sz="4000" dirty="0" err="1"/>
              <a:t>Microaggressions</a:t>
            </a:r>
            <a:r>
              <a:rPr lang="en-US" sz="4000" dirty="0"/>
              <a:t> are meant to hurt, oppress or discriminate.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06101A5-C16A-3341-A6A3-414C37233E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7" y="2232163"/>
            <a:ext cx="4754563" cy="2646999"/>
          </a:xfrm>
        </p:spPr>
      </p:pic>
    </p:spTree>
    <p:extLst>
      <p:ext uri="{BB962C8B-B14F-4D97-AF65-F5344CB8AC3E}">
        <p14:creationId xmlns:p14="http://schemas.microsoft.com/office/powerpoint/2010/main" val="110234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Microinsults &amp; Microinvalidations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5023" y="1965960"/>
            <a:ext cx="5605153" cy="4114799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dirty="0"/>
              <a:t>Microinsults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Convey insensitivity, are rude or demean an individuals identity or heritage.</a:t>
            </a:r>
          </a:p>
          <a:p>
            <a:endParaRPr lang="en-US" sz="2800" dirty="0"/>
          </a:p>
          <a:p>
            <a:pPr marL="45720" indent="0">
              <a:buNone/>
            </a:pPr>
            <a:r>
              <a:rPr lang="en-US" sz="2800" b="1" dirty="0" err="1"/>
              <a:t>Microinvalidations</a:t>
            </a:r>
            <a:endParaRPr lang="en-US" sz="2800" b="1" dirty="0"/>
          </a:p>
          <a:p>
            <a:pPr lvl="1"/>
            <a:r>
              <a:rPr lang="en-US" sz="2800" dirty="0"/>
              <a:t>Exclude, negate or nullify an individuals thoughts or feelings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23635" y="2458192"/>
            <a:ext cx="3994885" cy="28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5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578" y="581464"/>
            <a:ext cx="9875520" cy="1356360"/>
          </a:xfrm>
        </p:spPr>
        <p:txBody>
          <a:bodyPr/>
          <a:lstStyle/>
          <a:p>
            <a:pPr algn="ctr"/>
            <a:r>
              <a:rPr lang="en-US" dirty="0"/>
              <a:t>The Power of </a:t>
            </a:r>
            <a:r>
              <a:rPr lang="en-US" dirty="0" err="1"/>
              <a:t>Microagressions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6487"/>
          <a:stretch/>
        </p:blipFill>
        <p:spPr>
          <a:xfrm>
            <a:off x="2026559" y="2113671"/>
            <a:ext cx="7517557" cy="37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958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895</TotalTime>
  <Words>789</Words>
  <Application>Microsoft Office PowerPoint</Application>
  <PresentationFormat>Widescreen</PresentationFormat>
  <Paragraphs>129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Corbel</vt:lpstr>
      <vt:lpstr>Basis</vt:lpstr>
      <vt:lpstr>Providing a Safe Student Experience in Class, Lab, and Clinical Through Bystander Training</vt:lpstr>
      <vt:lpstr>Objectives</vt:lpstr>
      <vt:lpstr>PowerPoint Presentation</vt:lpstr>
      <vt:lpstr>TRIGGER VIDEOS</vt:lpstr>
      <vt:lpstr>PowerPoint Presentation</vt:lpstr>
      <vt:lpstr>Microassults are…</vt:lpstr>
      <vt:lpstr>PowerPoint Presentation</vt:lpstr>
      <vt:lpstr>Microinsults &amp; Microinvalidations</vt:lpstr>
      <vt:lpstr>The Power of Microagressions</vt:lpstr>
      <vt:lpstr>Let’s Practice….</vt:lpstr>
      <vt:lpstr>Impact of Microaggressions  Microinsults &amp; Microinvalidations </vt:lpstr>
      <vt:lpstr>AFFECTIVE QUESTIONS </vt:lpstr>
      <vt:lpstr>Interrupting Microaggressions</vt:lpstr>
      <vt:lpstr>If you delivered the microaggression</vt:lpstr>
      <vt:lpstr>If you are a recipient of microaggressions</vt:lpstr>
      <vt:lpstr>If you observe the microaggression</vt:lpstr>
      <vt:lpstr>PowerPoint Presentation</vt:lpstr>
      <vt:lpstr>If you are a bystander to microaggresions</vt:lpstr>
      <vt:lpstr>Delay</vt:lpstr>
      <vt:lpstr>Delay </vt:lpstr>
      <vt:lpstr>Direct</vt:lpstr>
      <vt:lpstr>Delegate</vt:lpstr>
      <vt:lpstr>Distract</vt:lpstr>
      <vt:lpstr>Let’s Watch and Practice</vt:lpstr>
      <vt:lpstr>What would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Providing a Safe Student Experience in Class, Lab, and Clinical Through Bystander Training</dc:title>
  <dc:creator>Brigit Carter, Ph.D.</dc:creator>
  <cp:lastModifiedBy>Beth Cusatis Phillips</cp:lastModifiedBy>
  <cp:revision>45</cp:revision>
  <dcterms:created xsi:type="dcterms:W3CDTF">2019-07-17T18:49:33Z</dcterms:created>
  <dcterms:modified xsi:type="dcterms:W3CDTF">2019-07-26T16:58:06Z</dcterms:modified>
</cp:coreProperties>
</file>