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9" r:id="rId2"/>
    <p:sldId id="260" r:id="rId3"/>
    <p:sldId id="261" r:id="rId4"/>
    <p:sldId id="264" r:id="rId5"/>
    <p:sldId id="293" r:id="rId6"/>
    <p:sldId id="294" r:id="rId7"/>
    <p:sldId id="266" r:id="rId8"/>
    <p:sldId id="295" r:id="rId9"/>
    <p:sldId id="296" r:id="rId10"/>
    <p:sldId id="267" r:id="rId11"/>
    <p:sldId id="268" r:id="rId12"/>
    <p:sldId id="273" r:id="rId13"/>
    <p:sldId id="270" r:id="rId14"/>
    <p:sldId id="269" r:id="rId15"/>
    <p:sldId id="271" r:id="rId16"/>
    <p:sldId id="299" r:id="rId17"/>
    <p:sldId id="298" r:id="rId18"/>
    <p:sldId id="307" r:id="rId19"/>
    <p:sldId id="300" r:id="rId20"/>
    <p:sldId id="302" r:id="rId21"/>
    <p:sldId id="303" r:id="rId22"/>
    <p:sldId id="283" r:id="rId23"/>
    <p:sldId id="284" r:id="rId24"/>
    <p:sldId id="301" r:id="rId25"/>
    <p:sldId id="286" r:id="rId26"/>
    <p:sldId id="285" r:id="rId27"/>
    <p:sldId id="279" r:id="rId28"/>
    <p:sldId id="304" r:id="rId29"/>
    <p:sldId id="276" r:id="rId30"/>
    <p:sldId id="275" r:id="rId31"/>
    <p:sldId id="305" r:id="rId32"/>
    <p:sldId id="306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js25@duke.edu" initials="r" lastIdx="0" clrIdx="0">
    <p:extLst>
      <p:ext uri="{19B8F6BF-5375-455C-9EA6-DF929625EA0E}">
        <p15:presenceInfo xmlns:p15="http://schemas.microsoft.com/office/powerpoint/2012/main" userId="rjs25@duke.ed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B435A-AB30-44E2-8723-EC9A66558EA0}" type="datetimeFigureOut">
              <a:rPr lang="en-US" smtClean="0"/>
              <a:t>8/2/19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323A6-2A3A-4132-9228-D6B82864E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6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 quantitative estimates of</a:t>
            </a:r>
            <a:r>
              <a:rPr lang="en-US" baseline="0" dirty="0"/>
              <a:t> risk for a range of diseases by integrating environmental exposures, genetic factors, and gene-environment interactions, identification of determinants of individual variation in efficacy and safety of commonly used therapeutic, discovery of biomarkers that identify people at increased or decreased risk of developing diseases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FE99-9B23-C24F-A86E-781B9CA7D0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2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used</a:t>
            </a:r>
            <a:r>
              <a:rPr lang="en-US" baseline="0" dirty="0"/>
              <a:t> in prenatal and newborn genomic analysis</a:t>
            </a:r>
          </a:p>
          <a:p>
            <a:r>
              <a:rPr lang="en-US" baseline="0" dirty="0"/>
              <a:t>Cancer genome sequencing</a:t>
            </a:r>
          </a:p>
          <a:p>
            <a:r>
              <a:rPr lang="en-US" baseline="0" dirty="0"/>
              <a:t>Ultra-rare genetic disease diagnostics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FE99-9B23-C24F-A86E-781B9CA7D0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1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used</a:t>
            </a:r>
            <a:r>
              <a:rPr lang="en-US" baseline="0" dirty="0"/>
              <a:t> in prenatal genome sequencing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FE99-9B23-C24F-A86E-781B9CA7D0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12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Mobile phones, particularly smartphones (sophisticated internet-accessible cellular phones) and other mobile computing technologies are increasingly ubiquitous</a:t>
            </a:r>
          </a:p>
          <a:p>
            <a:endParaRPr lang="en-US" baseline="0" dirty="0"/>
          </a:p>
          <a:p>
            <a:r>
              <a:rPr lang="en-US" baseline="0" dirty="0"/>
              <a:t>Over 285 million wireless subscribers in the US alone and over 67% of adults worldwide own a cell phone.  </a:t>
            </a:r>
          </a:p>
          <a:p>
            <a:r>
              <a:rPr lang="en-US" baseline="0" dirty="0"/>
              <a:t>This is in contrast to the Internet digital divide, that limited for years if not decades, the reach of computerized health behavior interventions for lower socioeconomic groups. </a:t>
            </a:r>
          </a:p>
          <a:p>
            <a:r>
              <a:rPr lang="en-US" baseline="0" dirty="0"/>
              <a:t>Mobile phones are widely used among all demographic groups.</a:t>
            </a:r>
          </a:p>
          <a:p>
            <a:r>
              <a:rPr lang="en-US" baseline="0" dirty="0"/>
              <a:t>The infrastructure exists. 96% of the US is covered by at least one mobile network including rural areas</a:t>
            </a:r>
          </a:p>
          <a:p>
            <a:r>
              <a:rPr lang="en-US" baseline="0" dirty="0"/>
              <a:t>This allows reach across geographic location, socioeconomic backgrounds, and direct access to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FE99-9B23-C24F-A86E-781B9CA7D02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32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mHealth may be particularly useful for chronic illness</a:t>
            </a:r>
          </a:p>
          <a:p>
            <a:r>
              <a:rPr lang="en-US" dirty="0"/>
              <a:t>Chronic illness </a:t>
            </a:r>
            <a:r>
              <a:rPr lang="en-US" baseline="0" dirty="0"/>
              <a:t>is the #1 health risk facing Americans. Approximately 50% of Americans have a chronic illness</a:t>
            </a:r>
          </a:p>
          <a:p>
            <a:r>
              <a:rPr lang="en-US" baseline="0" dirty="0"/>
              <a:t>Leading cause of death and disability</a:t>
            </a:r>
          </a:p>
          <a:p>
            <a:r>
              <a:rPr lang="en-US" baseline="0" dirty="0"/>
              <a:t>Acute -&gt; chronic illness + extended life span = costly health care system</a:t>
            </a:r>
          </a:p>
          <a:p>
            <a:r>
              <a:rPr lang="en-US" baseline="0" dirty="0"/>
              <a:t>Diabetes will become the most costly disease by 2020</a:t>
            </a:r>
          </a:p>
          <a:p>
            <a:r>
              <a:rPr lang="en-US" baseline="0" dirty="0"/>
              <a:t>Chronic illness is very difficult to manage. It requires daily if not hourly behavior change. i.e. exercise, diet, medication management, conscious choices</a:t>
            </a:r>
          </a:p>
          <a:p>
            <a:r>
              <a:rPr lang="en-US" baseline="0" dirty="0"/>
              <a:t>mHealth may have significant impact on chronic illness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FE99-9B23-C24F-A86E-781B9CA7D0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19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CD23F-9F9C-47B4-B05F-3C7CF834FB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33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tested new models of care delivery using telepresence</a:t>
            </a:r>
            <a:r>
              <a:rPr lang="en-US" baseline="0" dirty="0"/>
              <a:t> robots. We incorporated the robots into educational offerings first and are now rolling them out into Duke Hospital.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DC23E-5332-8644-BFBC-A9F7AE464AE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8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FE99-9B23-C24F-A86E-781B9CA7D02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49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C9DA-8428-44E8-8B84-EC2002167F4B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4EA1-8D1F-4070-BFE3-9E66F6F2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3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C9DA-8428-44E8-8B84-EC2002167F4B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4EA1-8D1F-4070-BFE3-9E66F6F2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13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C9DA-8428-44E8-8B84-EC2002167F4B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4EA1-8D1F-4070-BFE3-9E66F6F2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6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C9DA-8428-44E8-8B84-EC2002167F4B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4EA1-8D1F-4070-BFE3-9E66F6F2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2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C9DA-8428-44E8-8B84-EC2002167F4B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4EA1-8D1F-4070-BFE3-9E66F6F2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6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C9DA-8428-44E8-8B84-EC2002167F4B}" type="datetimeFigureOut">
              <a:rPr lang="en-US" smtClean="0"/>
              <a:t>8/2/19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4EA1-8D1F-4070-BFE3-9E66F6F2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1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C9DA-8428-44E8-8B84-EC2002167F4B}" type="datetimeFigureOut">
              <a:rPr lang="en-US" smtClean="0"/>
              <a:t>8/2/19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4EA1-8D1F-4070-BFE3-9E66F6F2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5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C9DA-8428-44E8-8B84-EC2002167F4B}" type="datetimeFigureOut">
              <a:rPr lang="en-US" smtClean="0"/>
              <a:t>8/2/19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4EA1-8D1F-4070-BFE3-9E66F6F2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3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C9DA-8428-44E8-8B84-EC2002167F4B}" type="datetimeFigureOut">
              <a:rPr lang="en-US" smtClean="0"/>
              <a:t>8/2/19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4EA1-8D1F-4070-BFE3-9E66F6F2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9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C9DA-8428-44E8-8B84-EC2002167F4B}" type="datetimeFigureOut">
              <a:rPr lang="en-US" smtClean="0"/>
              <a:t>8/2/19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4EA1-8D1F-4070-BFE3-9E66F6F2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0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C9DA-8428-44E8-8B84-EC2002167F4B}" type="datetimeFigureOut">
              <a:rPr lang="en-US" smtClean="0"/>
              <a:t>8/2/19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B4EA1-8D1F-4070-BFE3-9E66F6F2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7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BC9DA-8428-44E8-8B84-EC2002167F4B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B4EA1-8D1F-4070-BFE3-9E66F6F2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9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KOLcTKhPEhE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annals.org/article.aspx?articleid=1887028" TargetMode="External"/><Relationship Id="rId2" Type="http://schemas.openxmlformats.org/officeDocument/2006/relationships/hyperlink" Target="http://www.ncbi.nlm.nih.gov/pubmed/2405048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amia.oxfordjournals.org/content/early/2016/01/15/jamia.ocv186.abstract?ijkey=ZyGa2JjZitsNS6c&amp;keytype=ref" TargetMode="External"/><Relationship Id="rId5" Type="http://schemas.openxmlformats.org/officeDocument/2006/relationships/hyperlink" Target="http://ntr.oxfordjournals.org/content/early/2015/12/17/ntr.ntv268" TargetMode="External"/><Relationship Id="rId4" Type="http://schemas.openxmlformats.org/officeDocument/2006/relationships/hyperlink" Target="http://www.amjmed.com/article/S0002-9343(15)00014-5/abstrac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electronics&#10;&#10;Description automatically generated">
            <a:extLst>
              <a:ext uri="{FF2B5EF4-FFF2-40B4-BE49-F238E27FC236}">
                <a16:creationId xmlns:a16="http://schemas.microsoft.com/office/drawing/2014/main" id="{CBC5DF9D-E57E-49C9-8D5F-68B1837BB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9057" y="508471"/>
            <a:ext cx="6218582" cy="207001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4696" y="3086958"/>
            <a:ext cx="6427304" cy="301566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Ryan J Shaw, PhD RN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Professor 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Director, Duke Mobile App Gateway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of Nursing &amp; School of Medicine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Duke University</a:t>
            </a:r>
          </a:p>
        </p:txBody>
      </p:sp>
    </p:spTree>
    <p:extLst>
      <p:ext uri="{BB962C8B-B14F-4D97-AF65-F5344CB8AC3E}">
        <p14:creationId xmlns:p14="http://schemas.microsoft.com/office/powerpoint/2010/main" val="2489660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iphone de frente activities ax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231" y="1333282"/>
            <a:ext cx="2177438" cy="4502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994" y="1563624"/>
            <a:ext cx="2508609" cy="37684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2" y="388540"/>
            <a:ext cx="4719003" cy="944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60" y="2093152"/>
            <a:ext cx="2725865" cy="332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60" y="5899821"/>
            <a:ext cx="2399180" cy="958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13" y="6060845"/>
            <a:ext cx="2802758" cy="299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587" y="6042706"/>
            <a:ext cx="3054516" cy="31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83552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3" y="1035424"/>
            <a:ext cx="11990996" cy="479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9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92"/>
            <a:ext cx="12192000" cy="60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3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dn.diabetesdaily.com/wp-content/blogs.dir/21/files/2014/08/Screen-Shot-2014-08-26-at-11.12.15-AM22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280" y="3441802"/>
            <a:ext cx="3474720" cy="34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BFAA11-C9EE-48AD-B033-682260091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7579">
            <a:off x="8774399" y="480391"/>
            <a:ext cx="2894372" cy="2910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AFD3A5-C46E-4822-AF35-29DC81E97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3" y="419418"/>
            <a:ext cx="3781669" cy="1928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142" y="506457"/>
            <a:ext cx="3873699" cy="2127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913C77-2C8F-4BBD-A7BE-554C9E7196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76" y="3790622"/>
            <a:ext cx="2521865" cy="2718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487">
            <a:off x="1148882" y="2731008"/>
            <a:ext cx="1831829" cy="39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4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7783"/>
            <a:ext cx="12192000" cy="82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50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07" y="321562"/>
            <a:ext cx="4106786" cy="580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74" y="1039082"/>
            <a:ext cx="2914852" cy="4353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49" y="1784378"/>
            <a:ext cx="5449107" cy="457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95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1709738"/>
            <a:ext cx="11544300" cy="2852737"/>
          </a:xfrm>
        </p:spPr>
        <p:txBody>
          <a:bodyPr/>
          <a:lstStyle/>
          <a:p>
            <a:r>
              <a:rPr lang="en-US" b="1" dirty="0">
                <a:solidFill>
                  <a:srgbClr val="0053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Examples:</a:t>
            </a:r>
            <a:br>
              <a:rPr lang="en-US" b="1" dirty="0">
                <a:solidFill>
                  <a:srgbClr val="0053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53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Clinical, Research &amp; Education</a:t>
            </a:r>
          </a:p>
        </p:txBody>
      </p:sp>
    </p:spTree>
    <p:extLst>
      <p:ext uri="{BB962C8B-B14F-4D97-AF65-F5344CB8AC3E}">
        <p14:creationId xmlns:p14="http://schemas.microsoft.com/office/powerpoint/2010/main" val="1124180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M6L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333" y="2509520"/>
            <a:ext cx="6279070" cy="332232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61" y="2509520"/>
            <a:ext cx="5954439" cy="33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210333" y="405702"/>
            <a:ext cx="1179878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KardiaMobile</a:t>
            </a:r>
            <a:r>
              <a:rPr lang="en-US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6L</a:t>
            </a:r>
          </a:p>
          <a:p>
            <a:r>
              <a:rPr lang="en-US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FDA-cleared Personal 6-lead ECG</a:t>
            </a:r>
          </a:p>
          <a:p>
            <a:endParaRPr lang="en-US" b="1" dirty="0">
              <a:solidFill>
                <a:srgbClr val="0053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8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0" y="-7454"/>
            <a:ext cx="9153939" cy="68654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20588C-3B0D-004C-8FC4-908BDCC0F5F3}"/>
              </a:ext>
            </a:extLst>
          </p:cNvPr>
          <p:cNvSpPr/>
          <p:nvPr/>
        </p:nvSpPr>
        <p:spPr>
          <a:xfrm>
            <a:off x="10892789" y="5657671"/>
            <a:ext cx="1101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NINR F31NR018100 - Vaughn</a:t>
            </a:r>
          </a:p>
        </p:txBody>
      </p:sp>
    </p:spTree>
    <p:extLst>
      <p:ext uri="{BB962C8B-B14F-4D97-AF65-F5344CB8AC3E}">
        <p14:creationId xmlns:p14="http://schemas.microsoft.com/office/powerpoint/2010/main" val="1293891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13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Pediatric PBMT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r="38334"/>
          <a:stretch/>
        </p:blipFill>
        <p:spPr>
          <a:xfrm>
            <a:off x="390632" y="2489199"/>
            <a:ext cx="1559169" cy="23513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733" y="6431067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Vaughn, 2019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34165" y="6431067"/>
            <a:ext cx="2914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NINR F31NR018100 - Vaughn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94" y="1432698"/>
            <a:ext cx="9475910" cy="4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6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C67C248F-6827-46BE-9292-DED7CD2F0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9" y="1333872"/>
            <a:ext cx="6731338" cy="4190257"/>
          </a:xfrm>
          <a:prstGeom prst="rect">
            <a:avLst/>
          </a:prstGeom>
        </p:spPr>
      </p:pic>
      <p:pic>
        <p:nvPicPr>
          <p:cNvPr id="3" name="Picture 2" descr="A person standing in front of a computer&#10;&#10;Description generated with very high confidence">
            <a:extLst>
              <a:ext uri="{FF2B5EF4-FFF2-40B4-BE49-F238E27FC236}">
                <a16:creationId xmlns:a16="http://schemas.microsoft.com/office/drawing/2014/main" id="{07E0DAFF-084C-4E85-A092-A7597DD01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983450"/>
            <a:ext cx="4169663" cy="48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37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5643"/>
            <a:ext cx="12192000" cy="75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65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earDuke Homep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70" y="940977"/>
            <a:ext cx="3154205" cy="138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31" y="4372755"/>
            <a:ext cx="6117944" cy="1224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31" y="553417"/>
            <a:ext cx="6117944" cy="2583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02" y="3386219"/>
            <a:ext cx="1481626" cy="3197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2196" y="6399517"/>
            <a:ext cx="228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PI: Susanne Haga, PhD</a:t>
            </a:r>
          </a:p>
        </p:txBody>
      </p:sp>
    </p:spTree>
    <p:extLst>
      <p:ext uri="{BB962C8B-B14F-4D97-AF65-F5344CB8AC3E}">
        <p14:creationId xmlns:p14="http://schemas.microsoft.com/office/powerpoint/2010/main" val="1320781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Shot-2012-03-01-at-9.24.55-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2590601" cy="2971800"/>
          </a:xfrm>
          <a:prstGeom prst="rect">
            <a:avLst/>
          </a:prstGeom>
        </p:spPr>
      </p:pic>
      <p:pic>
        <p:nvPicPr>
          <p:cNvPr id="5" name="Picture 4" descr="Screen Shot 2014-03-26 at 7.44.12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6" y="221191"/>
            <a:ext cx="7156995" cy="28650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Screen Shot 2014-03-26 at 7.46.07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87" y="3343382"/>
            <a:ext cx="7423485" cy="26300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19" y="6160464"/>
            <a:ext cx="1651182" cy="552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69" y="4204252"/>
            <a:ext cx="998075" cy="17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1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46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539B"/>
                </a:solidFill>
              </a:rPr>
              <a:t>Partner2Lose: Using Partners to Enhance Long-Term Weight Loss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57064" y="5860473"/>
            <a:ext cx="2291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NIDDK 1R01DK111491</a:t>
            </a:r>
          </a:p>
          <a:p>
            <a:r>
              <a:rPr lang="en-US" dirty="0"/>
              <a:t>PI: Voils</a:t>
            </a:r>
          </a:p>
          <a:p>
            <a:r>
              <a:rPr lang="en-US" dirty="0"/>
              <a:t>Site PI: Shaw</a:t>
            </a:r>
          </a:p>
        </p:txBody>
      </p:sp>
      <p:pic>
        <p:nvPicPr>
          <p:cNvPr id="10242" name="Picture 2" descr="https://dl.boxcloud.com/api/2.0/internal_files/341342362813/versions/360428431213/representations/png_paged_2048x2048/content/1.png?access_token=1!bwDmTfcMwDgQlWZWCgDZQIbVSVfhNuPZUKkA8xiek4VK2HAZ3UJjbFtzf4OsCfHovwd6FjpCmbefFpb7fhGs5beaUKilPAJVzPObc6myWHHDSXAH2EZaqc4P9gh7o6MU_UHd3CdWEo-uAkKPRzV_7RjW02N8KPXEa-A_qHmCbyomzodtkYnH70atnNk_nFY_mKTExbn-PdR9V_3_eilCMoJwvpyDDa94TBHFlt9PPsNr6Zhmn2_EHcJOlyZTvbPwaFLsVgiPE3v15TCtwUvZjg8AJj6Sv-vyvUa2UNIFGxDvd19muhdov3CMj822wzFIOsehGdNBvW31MEf0vWyt5jEhEpkip6Quq1LdufRtC5RQ6mJFv6eKeq1D4ceFK6jeYcE2TekrGhQG0c2soipWs46qkGK5n1O8AovhE5XOMhwfYaOt85_OfOexL_kEF0fNHeLMyGxZQpTkD2BawwjD1n1VIgFkN4w33SmDqQs5FSKe8orQr6EPbcMdhDgYkuctGWiJ0Vm60ZtmdO_OB-xo3ecAnGkp9klLeUpOe5b7WfAzSMs4nG2UPm5EPleVD37H&amp;box_client_name=box-content-preview&amp;box_client_version=2.14.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559" y="2139174"/>
            <a:ext cx="3650881" cy="372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1711842" y="6220047"/>
            <a:ext cx="7612911" cy="10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111472" y="6322138"/>
            <a:ext cx="12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539B"/>
                </a:solidFill>
              </a:rPr>
              <a:t>24 Months</a:t>
            </a:r>
          </a:p>
        </p:txBody>
      </p:sp>
      <p:sp>
        <p:nvSpPr>
          <p:cNvPr id="39" name="Oval 38"/>
          <p:cNvSpPr/>
          <p:nvPr/>
        </p:nvSpPr>
        <p:spPr>
          <a:xfrm>
            <a:off x="1679943" y="6124353"/>
            <a:ext cx="170121" cy="187152"/>
          </a:xfrm>
          <a:prstGeom prst="ellipse">
            <a:avLst/>
          </a:prstGeom>
          <a:solidFill>
            <a:srgbClr val="0053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036642" y="6124353"/>
            <a:ext cx="170121" cy="187152"/>
          </a:xfrm>
          <a:prstGeom prst="ellipse">
            <a:avLst/>
          </a:prstGeom>
          <a:solidFill>
            <a:srgbClr val="0053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951841" y="6301747"/>
            <a:ext cx="208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539B"/>
                </a:solidFill>
              </a:rPr>
              <a:t>Initiation: 6 Months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06256" y="6308959"/>
            <a:ext cx="257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539B"/>
                </a:solidFill>
              </a:rPr>
              <a:t>Maintenance: 18 months</a:t>
            </a:r>
          </a:p>
        </p:txBody>
      </p:sp>
      <p:sp>
        <p:nvSpPr>
          <p:cNvPr id="44" name="Oval 43"/>
          <p:cNvSpPr/>
          <p:nvPr/>
        </p:nvSpPr>
        <p:spPr>
          <a:xfrm>
            <a:off x="8669131" y="6114595"/>
            <a:ext cx="170121" cy="187152"/>
          </a:xfrm>
          <a:prstGeom prst="ellipse">
            <a:avLst/>
          </a:prstGeom>
          <a:solidFill>
            <a:srgbClr val="0053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66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"/>
            <a:ext cx="12192000" cy="68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4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51" y="1754748"/>
            <a:ext cx="8075078" cy="3152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85461" y="7768144"/>
            <a:ext cx="104692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Do it for your health and your daughter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749" y="3248623"/>
            <a:ext cx="2406251" cy="3609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8" y="296150"/>
            <a:ext cx="1977763" cy="42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39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92" y="1143000"/>
            <a:ext cx="8156121" cy="54374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1665" y="400099"/>
            <a:ext cx="7406640" cy="5663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sz="2800" b="1" dirty="0">
                <a:solidFill>
                  <a:srgbClr val="0000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Visit:</a:t>
            </a:r>
            <a:r>
              <a:rPr lang="en-US" sz="2800" b="1" dirty="0">
                <a:solidFill>
                  <a:srgbClr val="14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143F6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Double Robotics JAMMER</a:t>
            </a:r>
            <a:endParaRPr lang="en-US" sz="2000" b="1" dirty="0">
              <a:solidFill>
                <a:srgbClr val="143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76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mazon alexa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292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01" y="1584617"/>
            <a:ext cx="4482844" cy="387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875" y="944285"/>
            <a:ext cx="2507626" cy="51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6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park&#10;&#10;Description generated with very high confidence">
            <a:extLst>
              <a:ext uri="{FF2B5EF4-FFF2-40B4-BE49-F238E27FC236}">
                <a16:creationId xmlns:a16="http://schemas.microsoft.com/office/drawing/2014/main" id="{4B59025A-FBDE-46A3-B88C-CD8D77336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79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weat sen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401" y="415195"/>
            <a:ext cx="4108409" cy="318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media.licdn.com/media-proxy/ext?w=295&amp;h=194&amp;hash=p0D97Px99FySgqA6x%2BgyZMfM3Xw%3D&amp;ora=1%2CaFBCTXdkRmpGL2lvQUFBPQ%2CxAVta9Er0VzkkFUWzBclrqKIrku-qkRISM3REnK-BmXo5ZWfZ2jpecLAebX0u18eezMDlVBjK-79XmqhR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873" y="3757550"/>
            <a:ext cx="4149937" cy="276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17" y="875310"/>
            <a:ext cx="1642714" cy="512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22" y="1983725"/>
            <a:ext cx="5312929" cy="41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37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06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 &amp; Team members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68095" y="1199295"/>
            <a:ext cx="5181600" cy="530851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 Barnes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Qing Yang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Jackie Vaughn</a:t>
            </a:r>
          </a:p>
          <a:p>
            <a:r>
              <a:rPr lang="en-US" dirty="0" err="1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Dori</a:t>
            </a:r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Steinberg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Hatch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Crowley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Allison Vorderstrasse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 Diane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Constance Johnson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Geoff Ginsburg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Susanne Haga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Lori Orlando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72825" y="1199295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 Judge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Ellie Wood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Marissa Stroo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Katie McMillan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Ellie Wood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Corrine Voils</a:t>
            </a:r>
          </a:p>
          <a:p>
            <a:r>
              <a:rPr lang="en-US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more…</a:t>
            </a:r>
          </a:p>
          <a:p>
            <a:endParaRPr lang="en-US" dirty="0">
              <a:solidFill>
                <a:srgbClr val="00539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605" y="3147243"/>
            <a:ext cx="5720750" cy="371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57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861" y="890581"/>
            <a:ext cx="114941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Shaw, R.J., Bosworth, H.B., Silva, S., Lipkus, I.M., Davis, L.L. Sha, R.S., Johnson, C.M. (2013). Mobile health messages help sustain recent weight loss. </a:t>
            </a:r>
            <a:r>
              <a:rPr lang="en-US" sz="1000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The American Journal of Medicine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126(11), 1002-1009. PMID: 24050486. PMCID: PMC3820279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Shaw, R.J., McDuffie, J.R., Hendrix, C.C., Edie, A., Lindsey-Davis, L., Nagi, A., Kosinski, A.S., Williams, J.W. Jr. (2014). Effects of nurse-managed protocols in the outpatient management of adults with chronic conditions: A systematic review and meta-analysis. </a:t>
            </a:r>
            <a:r>
              <a:rPr lang="en-US" sz="1000" i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Annals of Internal Medicine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161(2), 113-121.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10.7326/M13-2567. PMID: 25023250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Shaw, R.J., Bonnet, J., Modarai, F., George, A., Shahsahebi, M. (2015). Mobile health technology for personalized primary care medicine. </a:t>
            </a:r>
            <a:r>
              <a:rPr lang="en-US" sz="1000" i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American Journal of Medicine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128(6), 555-557.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 10.1016/j.amjmed.2015.01.005 PMID: 25613298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Shaw, R.J., Pollak, K., Zullig, L., Bennett, G., Hawkins, K., Lipkus, I. (2016). Feasibility and smokers’ evaluation of self-generated text messages to promote quitting. </a:t>
            </a:r>
            <a:r>
              <a:rPr lang="en-US" sz="1000" i="1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Nicotine &amp; Tobacco Research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18(1),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10.1093/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ntr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/ntv268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Shaw, R.J., Steinberg, D., Bonnet, J., Modarai, F., George, A., Cunningham, T., Mason, M., Shahsahebi, M., Grambow, S.C., Bennett, G., Bosworth, H. (2016). Mobile health devices: Will patients actually use them? </a:t>
            </a:r>
            <a:r>
              <a:rPr lang="en-US" sz="1000" i="1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Journal of the American Medical Informatics Association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1-5. DOI: 10.1093/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jamia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/ocv186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Jain, S. H., Powers, B. W., Hawkins, J. B., &amp; Brownstein, J. S. (2015). The digital phenotype. 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Nature Biotechnology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(5), 462.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Coravos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Goldsack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J, C,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Karlin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D, R,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Nebeker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Perakslis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E, Zimmerman N, Erb M, K: Digital Medicine: A Primer on Measurement. Digit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Biomark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2019;3:31-71.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10.1159/000500413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Hickey, K. T., Bakken, S., Byrne, M. W.,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Demiris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G., Docherty, S. L., Dorsey, S. G., ... &amp; Moore, S. M. (2019). Precision health: Advancing symptom and self-management science. Nursing outlook.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Ferguson, C., Hickman, L., Wright, R., Davidson, P. M., &amp; Jackson, D. (2018). Preparing nurses to be prescribers of digital therapeutics.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Cashion, A. K., &amp; Grady, P. A. (2015). The national Institutes of health/national Institutes of nursing research intramural research program and the development of the national Institutes of health symptom science model. Nursing outlook, 63(4), 484-487.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Gambhir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S. S., Ge, T. J.,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Vermesh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O., &amp;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Spitler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R. (2018). Toward achieving precision health. Science translational medicine, 10(430), eaao3612.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3398" y="116959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2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2800" dirty="0">
              <a:solidFill>
                <a:srgbClr val="0052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00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967" y="2819400"/>
            <a:ext cx="3859538" cy="822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E691EE-2450-7D41-AB34-0E734C682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0" y="5943600"/>
            <a:ext cx="914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6" y="2154125"/>
            <a:ext cx="3551583" cy="470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40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73" y="6161381"/>
            <a:ext cx="2065752" cy="4667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4315" y="591982"/>
            <a:ext cx="892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539B"/>
                </a:solidFill>
              </a:rPr>
              <a:t>Precision Health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6785" y="2062749"/>
            <a:ext cx="10172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Today: most healthcare is based on expected response of the </a:t>
            </a:r>
            <a:r>
              <a:rPr lang="en-US" sz="2800" b="1" u="sng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en-US" sz="28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53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Tomorrow: healthcare will be based on individual </a:t>
            </a:r>
            <a:r>
              <a:rPr lang="en-US" sz="2800" b="1" u="sng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genomic,</a:t>
            </a:r>
            <a:r>
              <a:rPr lang="en-US" sz="28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environmental,</a:t>
            </a:r>
            <a:r>
              <a:rPr lang="en-US" sz="28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u="sng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lifestyle</a:t>
            </a:r>
            <a:r>
              <a:rPr lang="en-US" sz="28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differences that enable more precise ways to prevent and treat disease</a:t>
            </a:r>
          </a:p>
        </p:txBody>
      </p:sp>
    </p:spTree>
    <p:extLst>
      <p:ext uri="{BB962C8B-B14F-4D97-AF65-F5344CB8AC3E}">
        <p14:creationId xmlns:p14="http://schemas.microsoft.com/office/powerpoint/2010/main" val="79055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mamashealth.com/blood/images/bloodtransfus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1398" y="2916668"/>
            <a:ext cx="2717799" cy="18848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004" y="2916668"/>
            <a:ext cx="2902510" cy="193158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369" y="5174751"/>
            <a:ext cx="1625779" cy="931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238" y="5174751"/>
            <a:ext cx="1668117" cy="609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BBD168-0F56-4E31-8039-E41D900C9563}"/>
              </a:ext>
            </a:extLst>
          </p:cNvPr>
          <p:cNvSpPr txBox="1"/>
          <p:nvPr/>
        </p:nvSpPr>
        <p:spPr>
          <a:xfrm>
            <a:off x="3105816" y="435985"/>
            <a:ext cx="5646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Health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50636" y="6418384"/>
            <a:ext cx="334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Eric Green, MD, PhD – NIH NHGRI</a:t>
            </a:r>
          </a:p>
        </p:txBody>
      </p:sp>
    </p:spTree>
    <p:extLst>
      <p:ext uri="{BB962C8B-B14F-4D97-AF65-F5344CB8AC3E}">
        <p14:creationId xmlns:p14="http://schemas.microsoft.com/office/powerpoint/2010/main" val="483981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egreen\Desktop\Cli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0768" y="147398"/>
            <a:ext cx="4971964" cy="658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3701" y="6437199"/>
            <a:ext cx="1879807" cy="29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77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052" y="3467665"/>
            <a:ext cx="3890948" cy="29182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866" y="865107"/>
            <a:ext cx="5854700" cy="166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507" y="3306611"/>
            <a:ext cx="2323201" cy="3551389"/>
          </a:xfrm>
          <a:prstGeom prst="rect">
            <a:avLst/>
          </a:prstGeom>
        </p:spPr>
      </p:pic>
      <p:pic>
        <p:nvPicPr>
          <p:cNvPr id="6" name="Picture 5" descr="Screen Shot 2016-10-20 at 9.42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66" y="3919510"/>
            <a:ext cx="751489" cy="115867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705412" y="4243294"/>
            <a:ext cx="4213412" cy="14942"/>
          </a:xfrm>
          <a:prstGeom prst="straightConnector1">
            <a:avLst/>
          </a:prstGeom>
          <a:ln w="88900"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72584EE-3F66-4045-A349-9909139A6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" y="0"/>
            <a:ext cx="12188757" cy="68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98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research kit tap vo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062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28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71369" y="1304918"/>
            <a:ext cx="969609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PHONES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&gt; 96% of US population (88%Rural)</a:t>
            </a:r>
          </a:p>
          <a:p>
            <a:pPr>
              <a:spcAft>
                <a:spcPts val="1800"/>
              </a:spcAft>
            </a:pP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&gt;95% &lt;$30,000/year</a:t>
            </a:r>
          </a:p>
          <a:p>
            <a:pPr>
              <a:spcAft>
                <a:spcPts val="1800"/>
              </a:spcAft>
            </a:pP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&gt;81% of US population have a</a:t>
            </a:r>
            <a:b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smart phone (71% rural)</a:t>
            </a:r>
          </a:p>
          <a:p>
            <a:pPr>
              <a:spcAft>
                <a:spcPts val="1800"/>
              </a:spcAft>
            </a:pP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Socioeconomic backgrounds</a:t>
            </a:r>
          </a:p>
          <a:p>
            <a:pPr>
              <a:spcAft>
                <a:spcPts val="1800"/>
              </a:spcAft>
            </a:pP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Most Geographic locations</a:t>
            </a:r>
          </a:p>
          <a:p>
            <a:pPr>
              <a:spcAft>
                <a:spcPts val="1800"/>
              </a:spcAft>
            </a:pP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Direct reach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742" y="230251"/>
            <a:ext cx="4684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Health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415" y="6226792"/>
            <a:ext cx="134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Pew 2019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83" y="1270904"/>
            <a:ext cx="462838" cy="420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934" y="1995973"/>
            <a:ext cx="326031" cy="296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934" y="2610621"/>
            <a:ext cx="326031" cy="2961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934" y="3230221"/>
            <a:ext cx="326031" cy="2961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934" y="4218487"/>
            <a:ext cx="326031" cy="2961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934" y="4910619"/>
            <a:ext cx="326031" cy="2961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934" y="5496125"/>
            <a:ext cx="326031" cy="29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88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713</Words>
  <Application>Microsoft Macintosh PowerPoint</Application>
  <PresentationFormat>Widescreen</PresentationFormat>
  <Paragraphs>110</Paragraphs>
  <Slides>33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Digital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Examples: Clinical, Research &amp; Education</vt:lpstr>
      <vt:lpstr>PowerPoint Presentation</vt:lpstr>
      <vt:lpstr>PowerPoint Presentation</vt:lpstr>
      <vt:lpstr>Pediatric PBMT</vt:lpstr>
      <vt:lpstr>PowerPoint Presentation</vt:lpstr>
      <vt:lpstr>PowerPoint Presentation</vt:lpstr>
      <vt:lpstr>PowerPoint Presentation</vt:lpstr>
      <vt:lpstr>PowerPoint Presentation</vt:lpstr>
      <vt:lpstr>Partner2Lose: Using Partners to Enhance Long-Term Weight Loss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Collaborators &amp; Team members</vt:lpstr>
      <vt:lpstr>PowerPoint Presentation</vt:lpstr>
      <vt:lpstr>PowerPoint Presentation</vt:lpstr>
    </vt:vector>
  </TitlesOfParts>
  <Company>Duke University School of Nursing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Shaw</dc:creator>
  <cp:lastModifiedBy>Ryan Shaw</cp:lastModifiedBy>
  <cp:revision>28</cp:revision>
  <dcterms:created xsi:type="dcterms:W3CDTF">2018-07-09T15:40:13Z</dcterms:created>
  <dcterms:modified xsi:type="dcterms:W3CDTF">2019-08-02T13:24:41Z</dcterms:modified>
</cp:coreProperties>
</file>