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393" r:id="rId3"/>
    <p:sldId id="378" r:id="rId4"/>
    <p:sldId id="394" r:id="rId5"/>
    <p:sldId id="395" r:id="rId6"/>
    <p:sldId id="396" r:id="rId7"/>
    <p:sldId id="397" r:id="rId8"/>
    <p:sldId id="344" r:id="rId9"/>
    <p:sldId id="339" r:id="rId10"/>
    <p:sldId id="337" r:id="rId11"/>
    <p:sldId id="338" r:id="rId12"/>
    <p:sldId id="341" r:id="rId13"/>
    <p:sldId id="342" r:id="rId14"/>
    <p:sldId id="343" r:id="rId15"/>
    <p:sldId id="345" r:id="rId16"/>
    <p:sldId id="346" r:id="rId17"/>
    <p:sldId id="347" r:id="rId18"/>
    <p:sldId id="348" r:id="rId19"/>
    <p:sldId id="349" r:id="rId20"/>
    <p:sldId id="350" r:id="rId21"/>
    <p:sldId id="38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95" autoAdjust="0"/>
  </p:normalViewPr>
  <p:slideViewPr>
    <p:cSldViewPr snapToGrid="0">
      <p:cViewPr varScale="1">
        <p:scale>
          <a:sx n="88" d="100"/>
          <a:sy n="88" d="100"/>
        </p:scale>
        <p:origin x="1416" y="84"/>
      </p:cViewPr>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590FE08-2959-4DF4-8498-357689B7762F}" type="datetimeFigureOut">
              <a:rPr lang="en-US" smtClean="0"/>
              <a:t>7/29/2019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B0C4ECF-5F86-40CE-8E97-38106BEDE617}" type="slidenum">
              <a:rPr lang="en-US" smtClean="0"/>
              <a:t>‹#›</a:t>
            </a:fld>
            <a:endParaRPr lang="en-US"/>
          </a:p>
        </p:txBody>
      </p:sp>
    </p:spTree>
    <p:extLst>
      <p:ext uri="{BB962C8B-B14F-4D97-AF65-F5344CB8AC3E}">
        <p14:creationId xmlns:p14="http://schemas.microsoft.com/office/powerpoint/2010/main" val="2679598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A132FB-10EC-4EE1-8EDC-25E8953AE48C}" type="datetimeFigureOut">
              <a:rPr lang="en-US" smtClean="0"/>
              <a:t>7/29/2019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FEE0EC-55FC-41DF-B72F-5B942B4F43EF}" type="slidenum">
              <a:rPr lang="en-US" smtClean="0"/>
              <a:t>‹#›</a:t>
            </a:fld>
            <a:endParaRPr lang="en-US"/>
          </a:p>
        </p:txBody>
      </p:sp>
    </p:spTree>
    <p:extLst>
      <p:ext uri="{BB962C8B-B14F-4D97-AF65-F5344CB8AC3E}">
        <p14:creationId xmlns:p14="http://schemas.microsoft.com/office/powerpoint/2010/main" val="417425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3700" b="1">
                <a:solidFill>
                  <a:schemeClr val="bg1"/>
                </a:solidFill>
                <a:latin typeface="Tahoma" panose="020B0604030504040204" pitchFamily="34" charset="0"/>
              </a:defRPr>
            </a:lvl1pPr>
            <a:lvl2pPr marL="757066" indent="-291179" defTabSz="947950">
              <a:defRPr sz="3700" b="1">
                <a:solidFill>
                  <a:schemeClr val="bg1"/>
                </a:solidFill>
                <a:latin typeface="Tahoma" panose="020B0604030504040204" pitchFamily="34" charset="0"/>
              </a:defRPr>
            </a:lvl2pPr>
            <a:lvl3pPr marL="1164717" indent="-232943" defTabSz="947950">
              <a:defRPr sz="3700" b="1">
                <a:solidFill>
                  <a:schemeClr val="bg1"/>
                </a:solidFill>
                <a:latin typeface="Tahoma" panose="020B0604030504040204" pitchFamily="34" charset="0"/>
              </a:defRPr>
            </a:lvl3pPr>
            <a:lvl4pPr marL="1630604" indent="-232943" defTabSz="947950">
              <a:defRPr sz="3700" b="1">
                <a:solidFill>
                  <a:schemeClr val="bg1"/>
                </a:solidFill>
                <a:latin typeface="Tahoma" panose="020B0604030504040204" pitchFamily="34" charset="0"/>
              </a:defRPr>
            </a:lvl4pPr>
            <a:lvl5pPr marL="2096491" indent="-232943" defTabSz="947950">
              <a:defRPr sz="3700" b="1">
                <a:solidFill>
                  <a:schemeClr val="bg1"/>
                </a:solidFill>
                <a:latin typeface="Tahoma" panose="020B0604030504040204" pitchFamily="34" charset="0"/>
              </a:defRPr>
            </a:lvl5pPr>
            <a:lvl6pPr marL="2562377" indent="-232943" defTabSz="947950" eaLnBrk="0" fontAlgn="base" hangingPunct="0">
              <a:spcBef>
                <a:spcPct val="0"/>
              </a:spcBef>
              <a:spcAft>
                <a:spcPct val="0"/>
              </a:spcAft>
              <a:defRPr sz="3700" b="1">
                <a:solidFill>
                  <a:schemeClr val="bg1"/>
                </a:solidFill>
                <a:latin typeface="Tahoma" panose="020B0604030504040204" pitchFamily="34" charset="0"/>
              </a:defRPr>
            </a:lvl6pPr>
            <a:lvl7pPr marL="3028264" indent="-232943" defTabSz="947950" eaLnBrk="0" fontAlgn="base" hangingPunct="0">
              <a:spcBef>
                <a:spcPct val="0"/>
              </a:spcBef>
              <a:spcAft>
                <a:spcPct val="0"/>
              </a:spcAft>
              <a:defRPr sz="3700" b="1">
                <a:solidFill>
                  <a:schemeClr val="bg1"/>
                </a:solidFill>
                <a:latin typeface="Tahoma" panose="020B0604030504040204" pitchFamily="34" charset="0"/>
              </a:defRPr>
            </a:lvl7pPr>
            <a:lvl8pPr marL="3494151" indent="-232943" defTabSz="947950" eaLnBrk="0" fontAlgn="base" hangingPunct="0">
              <a:spcBef>
                <a:spcPct val="0"/>
              </a:spcBef>
              <a:spcAft>
                <a:spcPct val="0"/>
              </a:spcAft>
              <a:defRPr sz="3700" b="1">
                <a:solidFill>
                  <a:schemeClr val="bg1"/>
                </a:solidFill>
                <a:latin typeface="Tahoma" panose="020B0604030504040204" pitchFamily="34" charset="0"/>
              </a:defRPr>
            </a:lvl8pPr>
            <a:lvl9pPr marL="3960038" indent="-232943" defTabSz="947950" eaLnBrk="0" fontAlgn="base" hangingPunct="0">
              <a:spcBef>
                <a:spcPct val="0"/>
              </a:spcBef>
              <a:spcAft>
                <a:spcPct val="0"/>
              </a:spcAft>
              <a:defRPr sz="3700" b="1">
                <a:solidFill>
                  <a:schemeClr val="bg1"/>
                </a:solidFill>
                <a:latin typeface="Tahoma" panose="020B0604030504040204" pitchFamily="34" charset="0"/>
              </a:defRPr>
            </a:lvl9pPr>
          </a:lstStyle>
          <a:p>
            <a:pPr fontAlgn="base">
              <a:spcBef>
                <a:spcPct val="0"/>
              </a:spcBef>
              <a:spcAft>
                <a:spcPct val="0"/>
              </a:spcAft>
              <a:defRPr/>
            </a:pPr>
            <a:fld id="{7F855EA7-0D51-434C-9F5A-5F44980D3542}" type="slidenum">
              <a:rPr lang="en-US" altLang="en-US" sz="1200" b="0">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a:t>
            </a:fld>
            <a:endParaRPr lang="en-US" altLang="en-US" sz="1200" b="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5490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EE0EC-55FC-41DF-B72F-5B942B4F43EF}" type="slidenum">
              <a:rPr lang="en-US" smtClean="0"/>
              <a:t>2</a:t>
            </a:fld>
            <a:endParaRPr lang="en-US"/>
          </a:p>
        </p:txBody>
      </p:sp>
    </p:spTree>
    <p:extLst>
      <p:ext uri="{BB962C8B-B14F-4D97-AF65-F5344CB8AC3E}">
        <p14:creationId xmlns:p14="http://schemas.microsoft.com/office/powerpoint/2010/main" val="259964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Incorporation of the INACSL Standards of Best Practices: </a:t>
            </a:r>
            <a:r>
              <a:rPr lang="en-US" sz="1200" kern="1200" dirty="0" err="1" smtClean="0">
                <a:solidFill>
                  <a:schemeClr val="tx1"/>
                </a:solidFill>
                <a:effectLst/>
                <a:latin typeface="+mn-lt"/>
                <a:ea typeface="+mn-ea"/>
                <a:cs typeface="+mn-cs"/>
              </a:rPr>
              <a:t>SimulationSM</a:t>
            </a:r>
            <a:r>
              <a:rPr lang="en-US" sz="1200" kern="1200" dirty="0" smtClean="0">
                <a:solidFill>
                  <a:schemeClr val="tx1"/>
                </a:solidFill>
                <a:effectLst/>
                <a:latin typeface="+mn-lt"/>
                <a:ea typeface="+mn-ea"/>
                <a:cs typeface="+mn-cs"/>
              </a:rPr>
              <a:t>.</a:t>
            </a:r>
            <a:endParaRPr lang="en-US" dirty="0" smtClean="0"/>
          </a:p>
          <a:p>
            <a:endParaRPr lang="en-US" dirty="0" smtClean="0"/>
          </a:p>
          <a:p>
            <a:r>
              <a:rPr lang="en-US" dirty="0" smtClean="0"/>
              <a:t>Using one of the many debriefing frameworks; Being mindful of how much time you have for debriefing. Asking questions</a:t>
            </a:r>
            <a:r>
              <a:rPr lang="en-US" baseline="0" dirty="0" smtClean="0"/>
              <a:t> that will get the learners to think about the “why” behind their own actions &amp; communications or lack there of.  </a:t>
            </a:r>
            <a:endParaRPr lang="en-US" dirty="0" smtClean="0"/>
          </a:p>
          <a:p>
            <a:endParaRPr lang="en-US" dirty="0" smtClean="0"/>
          </a:p>
          <a:p>
            <a:r>
              <a:rPr lang="en-US" dirty="0" smtClean="0"/>
              <a:t>Seek feedback using an established instrument (Video record yourself and do</a:t>
            </a:r>
            <a:r>
              <a:rPr lang="en-US" baseline="0" dirty="0" smtClean="0"/>
              <a:t> a self-evaluation,  get a peer to watch you live or video, </a:t>
            </a:r>
            <a:endParaRPr lang="en-US" dirty="0" smtClean="0"/>
          </a:p>
          <a:p>
            <a:endParaRPr lang="en-US" dirty="0" smtClean="0"/>
          </a:p>
          <a:p>
            <a:r>
              <a:rPr lang="en-US" dirty="0" smtClean="0"/>
              <a:t>Actively maintain debriefing skills </a:t>
            </a:r>
            <a:r>
              <a:rPr lang="en-US" sz="1200" b="0" i="0" u="none" strike="noStrike" kern="1200" baseline="0" dirty="0" smtClean="0">
                <a:solidFill>
                  <a:schemeClr val="tx1"/>
                </a:solidFill>
                <a:latin typeface="+mn-lt"/>
                <a:ea typeface="+mn-ea"/>
                <a:cs typeface="+mn-cs"/>
              </a:rPr>
              <a:t>through active engagement in simulation-based experiences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Education: f</a:t>
            </a:r>
            <a:r>
              <a:rPr lang="en-US" sz="1200" kern="1200" dirty="0" smtClean="0">
                <a:solidFill>
                  <a:schemeClr val="tx1"/>
                </a:solidFill>
                <a:effectLst/>
                <a:latin typeface="+mn-lt"/>
                <a:ea typeface="+mn-ea"/>
                <a:cs typeface="+mn-cs"/>
              </a:rPr>
              <a:t>ormal coursework/training and participates in ongoing continuing educational offerings, and/or targeted work with </a:t>
            </a:r>
            <a:r>
              <a:rPr lang="en-US" sz="1200" kern="1200" dirty="0" err="1" smtClean="0">
                <a:solidFill>
                  <a:schemeClr val="tx1"/>
                </a:solidFill>
                <a:effectLst/>
                <a:latin typeface="+mn-lt"/>
                <a:ea typeface="+mn-ea"/>
                <a:cs typeface="+mn-cs"/>
              </a:rPr>
              <a:t>anexperienced</a:t>
            </a:r>
            <a:r>
              <a:rPr lang="en-US" sz="1200" kern="1200" dirty="0" smtClean="0">
                <a:solidFill>
                  <a:schemeClr val="tx1"/>
                </a:solidFill>
                <a:effectLst/>
                <a:latin typeface="+mn-lt"/>
                <a:ea typeface="+mn-ea"/>
                <a:cs typeface="+mn-cs"/>
              </a:rPr>
              <a:t> mentor.1,13(see INACSL Standard:</a:t>
            </a:r>
            <a:endParaRPr lang="en-US" dirty="0" smtClean="0"/>
          </a:p>
          <a:p>
            <a:endParaRPr lang="en-US" dirty="0"/>
          </a:p>
        </p:txBody>
      </p:sp>
      <p:sp>
        <p:nvSpPr>
          <p:cNvPr id="4" name="Slide Number Placeholder 3"/>
          <p:cNvSpPr>
            <a:spLocks noGrp="1"/>
          </p:cNvSpPr>
          <p:nvPr>
            <p:ph type="sldNum" sz="quarter" idx="10"/>
          </p:nvPr>
        </p:nvSpPr>
        <p:spPr/>
        <p:txBody>
          <a:bodyPr/>
          <a:lstStyle/>
          <a:p>
            <a:fld id="{1FFEE0EC-55FC-41DF-B72F-5B942B4F43EF}" type="slidenum">
              <a:rPr lang="en-US" smtClean="0"/>
              <a:t>4</a:t>
            </a:fld>
            <a:endParaRPr lang="en-US"/>
          </a:p>
        </p:txBody>
      </p:sp>
    </p:spTree>
    <p:extLst>
      <p:ext uri="{BB962C8B-B14F-4D97-AF65-F5344CB8AC3E}">
        <p14:creationId xmlns:p14="http://schemas.microsoft.com/office/powerpoint/2010/main" val="319230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debrief is conducted in an environment that is conducive to learning and supports </a:t>
            </a:r>
            <a:r>
              <a:rPr lang="en-US" sz="1200" b="1" i="0" u="none" strike="noStrike" kern="1200" baseline="0" dirty="0" smtClean="0">
                <a:solidFill>
                  <a:srgbClr val="FF0000"/>
                </a:solidFill>
                <a:latin typeface="+mn-lt"/>
                <a:ea typeface="+mn-ea"/>
                <a:cs typeface="+mn-cs"/>
              </a:rPr>
              <a:t>confidentiality, trust, open communication, self-analysis, feedback, and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latin typeface="+mn-lt"/>
                <a:ea typeface="+mn-ea"/>
                <a:cs typeface="+mn-cs"/>
              </a:rPr>
              <a:t>-Orient the learners to debriefing process</a:t>
            </a:r>
          </a:p>
          <a:p>
            <a:r>
              <a:rPr lang="en-US" sz="1200" b="0" i="0" u="none" strike="noStrike" kern="1200" baseline="0" dirty="0" smtClean="0">
                <a:solidFill>
                  <a:schemeClr val="tx1"/>
                </a:solidFill>
                <a:latin typeface="+mn-lt"/>
                <a:ea typeface="+mn-ea"/>
                <a:cs typeface="+mn-cs"/>
              </a:rPr>
              <a:t>-confidentiality of participants’ performance, the content of the simulation scenario, and the content of the debriefing discussion.</a:t>
            </a:r>
          </a:p>
          <a:p>
            <a:r>
              <a:rPr lang="en-US" sz="1200" b="0" i="0" u="none" strike="noStrike" kern="1200" baseline="0" dirty="0" smtClean="0">
                <a:solidFill>
                  <a:schemeClr val="tx1"/>
                </a:solidFill>
                <a:latin typeface="+mn-lt"/>
                <a:ea typeface="+mn-ea"/>
                <a:cs typeface="+mn-cs"/>
              </a:rPr>
              <a:t>-Establish rules concerning constructive, honest, and respectful feedback.</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Acknowledge and validate the participants’ emotional response </a:t>
            </a:r>
            <a:r>
              <a:rPr lang="en-US" sz="1200" b="0" i="0" u="none" strike="noStrike" kern="1200" baseline="0" dirty="0" smtClean="0">
                <a:solidFill>
                  <a:schemeClr val="tx1"/>
                </a:solidFill>
                <a:latin typeface="+mn-lt"/>
                <a:ea typeface="+mn-ea"/>
                <a:cs typeface="+mn-cs"/>
              </a:rPr>
              <a:t>to the simulation-based experience and their primary concerns before engaging in reflection on and analysis of actions.</a:t>
            </a:r>
          </a:p>
          <a:p>
            <a:r>
              <a:rPr lang="en-US" sz="1200" b="0" i="0" u="none" strike="noStrike" kern="1200" baseline="0" dirty="0" smtClean="0">
                <a:solidFill>
                  <a:schemeClr val="tx1"/>
                </a:solidFill>
                <a:latin typeface="+mn-lt"/>
                <a:ea typeface="+mn-ea"/>
                <a:cs typeface="+mn-cs"/>
              </a:rPr>
              <a:t>-Use verbal and nonverbal supportive demeanor to encourage discussion.</a:t>
            </a:r>
          </a:p>
          <a:p>
            <a:r>
              <a:rPr lang="en-US" sz="1200" b="0" i="0" u="none" strike="noStrike" kern="1200" baseline="0" dirty="0" smtClean="0">
                <a:solidFill>
                  <a:schemeClr val="tx1"/>
                </a:solidFill>
                <a:latin typeface="+mn-lt"/>
                <a:ea typeface="+mn-ea"/>
                <a:cs typeface="+mn-cs"/>
              </a:rPr>
              <a:t>-Manage emotional and unexpected responses: </a:t>
            </a:r>
            <a:r>
              <a:rPr lang="en-US" sz="1200" b="1" i="0" u="none" strike="noStrike" kern="1200" baseline="0" dirty="0" smtClean="0">
                <a:solidFill>
                  <a:schemeClr val="tx1"/>
                </a:solidFill>
                <a:latin typeface="+mn-lt"/>
                <a:ea typeface="+mn-ea"/>
                <a:cs typeface="+mn-cs"/>
              </a:rPr>
              <a:t>Acknowledge and validate the participants’ emotional response </a:t>
            </a:r>
            <a:r>
              <a:rPr lang="en-US" sz="1200" b="0" i="0" u="none" strike="noStrike" kern="1200" baseline="0" dirty="0" smtClean="0">
                <a:solidFill>
                  <a:schemeClr val="tx1"/>
                </a:solidFill>
                <a:latin typeface="+mn-lt"/>
                <a:ea typeface="+mn-ea"/>
                <a:cs typeface="+mn-cs"/>
              </a:rPr>
              <a:t>to the simulation-based experience and their</a:t>
            </a:r>
          </a:p>
          <a:p>
            <a:r>
              <a:rPr lang="en-US" sz="1200" b="0" i="0" u="none" strike="noStrike" kern="1200" baseline="0" dirty="0" smtClean="0">
                <a:solidFill>
                  <a:schemeClr val="tx1"/>
                </a:solidFill>
                <a:latin typeface="+mn-lt"/>
                <a:ea typeface="+mn-ea"/>
                <a:cs typeface="+mn-cs"/>
              </a:rPr>
              <a:t>primary concerns before engaging in reflection on and analysis of actions.</a:t>
            </a:r>
          </a:p>
          <a:p>
            <a:r>
              <a:rPr lang="en-US" sz="1200" b="0" i="0" u="none" strike="noStrike" kern="1200" baseline="0" dirty="0" smtClean="0">
                <a:solidFill>
                  <a:schemeClr val="tx1"/>
                </a:solidFill>
                <a:latin typeface="+mn-lt"/>
                <a:ea typeface="+mn-ea"/>
                <a:cs typeface="+mn-cs"/>
              </a:rPr>
              <a:t>-Is there anything else you would like to discuss	</a:t>
            </a:r>
          </a:p>
          <a:p>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FFEE0EC-55FC-41DF-B72F-5B942B4F43EF}" type="slidenum">
              <a:rPr lang="en-US" smtClean="0"/>
              <a:t>5</a:t>
            </a:fld>
            <a:endParaRPr lang="en-US"/>
          </a:p>
        </p:txBody>
      </p:sp>
    </p:spTree>
    <p:extLst>
      <p:ext uri="{BB962C8B-B14F-4D97-AF65-F5344CB8AC3E}">
        <p14:creationId xmlns:p14="http://schemas.microsoft.com/office/powerpoint/2010/main" val="19778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-Debriefer is not distracted by having to perform multiple functions and roles during the scenario (e.g., playing the voice of the patient, controlling the scenario, queuing the learning and evaluating the activities all at the same time and is able to focus on the most import role(s).</a:t>
            </a:r>
          </a:p>
          <a:p>
            <a:r>
              <a:rPr lang="en-US" sz="1200" b="0" i="0" u="none" strike="noStrike" kern="1200" baseline="0" dirty="0" smtClean="0">
                <a:solidFill>
                  <a:schemeClr val="tx1"/>
                </a:solidFill>
                <a:latin typeface="+mn-lt"/>
                <a:ea typeface="+mn-ea"/>
                <a:cs typeface="+mn-cs"/>
              </a:rPr>
              <a:t>-Ensure adequate support to operate technology is available to allow the debriefer to focus primarily on learner evaluation (formative or summative).</a:t>
            </a:r>
          </a:p>
          <a:p>
            <a:r>
              <a:rPr lang="en-US" sz="1200" b="0" i="0" u="none" strike="noStrike" kern="1200" baseline="0" dirty="0" smtClean="0">
                <a:solidFill>
                  <a:schemeClr val="tx1"/>
                </a:solidFill>
                <a:latin typeface="+mn-lt"/>
                <a:ea typeface="+mn-ea"/>
                <a:cs typeface="+mn-cs"/>
              </a:rPr>
              <a:t>-appropriate feedback technique (face-to-face, numeric, graphical transcripts of performance from equipment, video conferencing or video replay, checklists, scores, and other forms of feedback.</a:t>
            </a:r>
          </a:p>
          <a:p>
            <a:r>
              <a:rPr lang="en-US" sz="1200" b="0" i="0" u="none" strike="noStrike" kern="1200" baseline="0" dirty="0" smtClean="0">
                <a:solidFill>
                  <a:schemeClr val="tx1"/>
                </a:solidFill>
                <a:latin typeface="+mn-lt"/>
                <a:ea typeface="+mn-ea"/>
                <a:cs typeface="+mn-cs"/>
              </a:rPr>
              <a:t>-Provide formative feedback based on scenario objectives, participants’ decisions and actions, including reinforcing positive behaviors, correcting misunderstandings, and clarifying cognitive frames that led to incorrect decisions.</a:t>
            </a:r>
          </a:p>
          <a:p>
            <a:r>
              <a:rPr lang="en-US" sz="1200" b="0" i="0" u="none" strike="noStrike" kern="1200" baseline="0" dirty="0" smtClean="0">
                <a:solidFill>
                  <a:schemeClr val="tx1"/>
                </a:solidFill>
                <a:latin typeface="+mn-lt"/>
                <a:ea typeface="+mn-ea"/>
                <a:cs typeface="+mn-cs"/>
              </a:rPr>
              <a:t>                      **Provide concrete examples of participant performance.</a:t>
            </a:r>
          </a:p>
          <a:p>
            <a:r>
              <a:rPr lang="en-US" sz="1200" b="0" i="0" u="none" strike="noStrike" kern="1200" baseline="0" dirty="0" smtClean="0">
                <a:solidFill>
                  <a:schemeClr val="tx1"/>
                </a:solidFill>
                <a:latin typeface="+mn-lt"/>
                <a:ea typeface="+mn-ea"/>
                <a:cs typeface="+mn-cs"/>
              </a:rPr>
              <a:t>-Assist participants in conceptualizing how the learning constructed during the simulation and debriefing can be applied to future clinical situations.</a:t>
            </a:r>
          </a:p>
          <a:p>
            <a:endParaRPr lang="en-US" dirty="0"/>
          </a:p>
        </p:txBody>
      </p:sp>
      <p:sp>
        <p:nvSpPr>
          <p:cNvPr id="4" name="Slide Number Placeholder 3"/>
          <p:cNvSpPr>
            <a:spLocks noGrp="1"/>
          </p:cNvSpPr>
          <p:nvPr>
            <p:ph type="sldNum" sz="quarter" idx="10"/>
          </p:nvPr>
        </p:nvSpPr>
        <p:spPr/>
        <p:txBody>
          <a:bodyPr/>
          <a:lstStyle/>
          <a:p>
            <a:fld id="{1FFEE0EC-55FC-41DF-B72F-5B942B4F43EF}" type="slidenum">
              <a:rPr lang="en-US" smtClean="0"/>
              <a:t>6</a:t>
            </a:fld>
            <a:endParaRPr lang="en-US"/>
          </a:p>
        </p:txBody>
      </p:sp>
    </p:spTree>
    <p:extLst>
      <p:ext uri="{BB962C8B-B14F-4D97-AF65-F5344CB8AC3E}">
        <p14:creationId xmlns:p14="http://schemas.microsoft.com/office/powerpoint/2010/main" val="144286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Includes the minimum phases of reaction, analysis, and summary.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Current frameworks available are GAS (gather, analyze, summarize), Debriefing with Good Judgment, PEARLS, Debriefing for Meaningful Learning (DML), Plus-Delta, 3D Model of Debriefing, and the OPT Model of Clinical Reasoning. Frameworks will continue to be developed that are appropriate to</a:t>
            </a:r>
          </a:p>
          <a:p>
            <a:r>
              <a:rPr lang="en-US" sz="1200" b="0" i="0" u="none" strike="noStrike" kern="1200" baseline="0" dirty="0" smtClean="0">
                <a:solidFill>
                  <a:schemeClr val="tx1"/>
                </a:solidFill>
                <a:latin typeface="+mn-lt"/>
                <a:ea typeface="+mn-ea"/>
                <a:cs typeface="+mn-cs"/>
              </a:rPr>
              <a:t>be used during debriefing.</a:t>
            </a:r>
            <a:endParaRPr lang="en-US" dirty="0"/>
          </a:p>
        </p:txBody>
      </p:sp>
      <p:sp>
        <p:nvSpPr>
          <p:cNvPr id="4" name="Slide Number Placeholder 3"/>
          <p:cNvSpPr>
            <a:spLocks noGrp="1"/>
          </p:cNvSpPr>
          <p:nvPr>
            <p:ph type="sldNum" sz="quarter" idx="10"/>
          </p:nvPr>
        </p:nvSpPr>
        <p:spPr/>
        <p:txBody>
          <a:bodyPr/>
          <a:lstStyle/>
          <a:p>
            <a:fld id="{1FFEE0EC-55FC-41DF-B72F-5B942B4F43EF}" type="slidenum">
              <a:rPr lang="en-US" smtClean="0"/>
              <a:t>7</a:t>
            </a:fld>
            <a:endParaRPr lang="en-US"/>
          </a:p>
        </p:txBody>
      </p:sp>
    </p:spTree>
    <p:extLst>
      <p:ext uri="{BB962C8B-B14F-4D97-AF65-F5344CB8AC3E}">
        <p14:creationId xmlns:p14="http://schemas.microsoft.com/office/powerpoint/2010/main" val="333063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EE0EC-55FC-41DF-B72F-5B942B4F43EF}" type="slidenum">
              <a:rPr lang="en-US" smtClean="0"/>
              <a:t>10</a:t>
            </a:fld>
            <a:endParaRPr lang="en-US"/>
          </a:p>
        </p:txBody>
      </p:sp>
    </p:spTree>
    <p:extLst>
      <p:ext uri="{BB962C8B-B14F-4D97-AF65-F5344CB8AC3E}">
        <p14:creationId xmlns:p14="http://schemas.microsoft.com/office/powerpoint/2010/main" val="202479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itchFamily="34" charset="-128"/>
              </a:rPr>
              <a:t>Bring the quiet, withdrawn participant into the discussion (they have thoughts about what is happening, but may have trouble sharing)</a:t>
            </a:r>
          </a:p>
          <a:p>
            <a:endParaRPr lang="en-US" dirty="0"/>
          </a:p>
        </p:txBody>
      </p:sp>
      <p:sp>
        <p:nvSpPr>
          <p:cNvPr id="4" name="Slide Number Placeholder 3"/>
          <p:cNvSpPr>
            <a:spLocks noGrp="1"/>
          </p:cNvSpPr>
          <p:nvPr>
            <p:ph type="sldNum" sz="quarter" idx="10"/>
          </p:nvPr>
        </p:nvSpPr>
        <p:spPr/>
        <p:txBody>
          <a:bodyPr/>
          <a:lstStyle/>
          <a:p>
            <a:fld id="{939CD2F7-41EA-4FED-A3BF-9AAF4FAE4573}" type="slidenum">
              <a:rPr lang="en-US" smtClean="0"/>
              <a:t>14</a:t>
            </a:fld>
            <a:endParaRPr lang="en-US"/>
          </a:p>
        </p:txBody>
      </p:sp>
    </p:spTree>
    <p:extLst>
      <p:ext uri="{BB962C8B-B14F-4D97-AF65-F5344CB8AC3E}">
        <p14:creationId xmlns:p14="http://schemas.microsoft.com/office/powerpoint/2010/main" val="225258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Spirit of inquiry and not attacking</a:t>
            </a:r>
          </a:p>
          <a:p>
            <a:r>
              <a:rPr lang="en-US" dirty="0" smtClean="0"/>
              <a:t>Remaining nonjudgmental</a:t>
            </a:r>
          </a:p>
          <a:p>
            <a:r>
              <a:rPr lang="en-US" dirty="0" smtClean="0"/>
              <a:t>Not talking down to the students, </a:t>
            </a:r>
          </a:p>
          <a:p>
            <a:r>
              <a:rPr lang="en-US" dirty="0" smtClean="0"/>
              <a:t>Not shaming the students</a:t>
            </a:r>
          </a:p>
          <a:p>
            <a:r>
              <a:rPr lang="en-US" dirty="0" smtClean="0"/>
              <a:t>Neutral body</a:t>
            </a:r>
            <a:r>
              <a:rPr lang="en-US" baseline="0" dirty="0" smtClean="0"/>
              <a:t> language and facial expressions</a:t>
            </a:r>
          </a:p>
          <a:p>
            <a:endParaRPr lang="en-US" dirty="0"/>
          </a:p>
        </p:txBody>
      </p:sp>
      <p:sp>
        <p:nvSpPr>
          <p:cNvPr id="4" name="Slide Number Placeholder 3"/>
          <p:cNvSpPr>
            <a:spLocks noGrp="1"/>
          </p:cNvSpPr>
          <p:nvPr>
            <p:ph type="sldNum" sz="quarter" idx="10"/>
          </p:nvPr>
        </p:nvSpPr>
        <p:spPr/>
        <p:txBody>
          <a:bodyPr/>
          <a:lstStyle/>
          <a:p>
            <a:fld id="{1FFEE0EC-55FC-41DF-B72F-5B942B4F43EF}" type="slidenum">
              <a:rPr lang="en-US" smtClean="0"/>
              <a:t>21</a:t>
            </a:fld>
            <a:endParaRPr lang="en-US"/>
          </a:p>
        </p:txBody>
      </p:sp>
    </p:spTree>
    <p:extLst>
      <p:ext uri="{BB962C8B-B14F-4D97-AF65-F5344CB8AC3E}">
        <p14:creationId xmlns:p14="http://schemas.microsoft.com/office/powerpoint/2010/main" val="2917670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5603" y="2144464"/>
            <a:ext cx="7081791" cy="1470025"/>
          </a:xfrm>
        </p:spPr>
        <p:txBody>
          <a:bodyPr>
            <a:normAutofit/>
          </a:bodyPr>
          <a:lstStyle>
            <a:lvl1pPr algn="ctr">
              <a:defRPr sz="3200" baseline="0">
                <a:solidFill>
                  <a:srgbClr val="023873"/>
                </a:solidFill>
              </a:defRPr>
            </a:lvl1pPr>
          </a:lstStyle>
          <a:p>
            <a:endParaRPr lang="en-US" dirty="0"/>
          </a:p>
        </p:txBody>
      </p:sp>
      <p:sp>
        <p:nvSpPr>
          <p:cNvPr id="3" name="Subtitle 2"/>
          <p:cNvSpPr>
            <a:spLocks noGrp="1"/>
          </p:cNvSpPr>
          <p:nvPr>
            <p:ph type="subTitle" idx="1"/>
          </p:nvPr>
        </p:nvSpPr>
        <p:spPr>
          <a:xfrm>
            <a:off x="4705602" y="4468595"/>
            <a:ext cx="6875977" cy="1752600"/>
          </a:xfrm>
        </p:spPr>
        <p:txBody>
          <a:bodyPr/>
          <a:lstStyle>
            <a:lvl1pPr marL="0" indent="0" algn="ctr">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90253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562341EE-0F83-4970-BD41-E6A6AE7189C9}" type="datetimeFigureOut">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3600" b="1"/>
            </a:lvl1pPr>
          </a:lstStyle>
          <a:p>
            <a:pPr>
              <a:defRPr/>
            </a:pPr>
            <a:fld id="{CF2CD8A5-09DA-4DE1-A0AC-4E4789E8D445}" type="slidenum">
              <a:rPr lang="en-US" altLang="en-US"/>
              <a:pPr>
                <a:defRPr/>
              </a:pPr>
              <a:t>‹#›</a:t>
            </a:fld>
            <a:endParaRPr lang="en-US" altLang="en-US"/>
          </a:p>
        </p:txBody>
      </p:sp>
    </p:spTree>
    <p:extLst>
      <p:ext uri="{BB962C8B-B14F-4D97-AF65-F5344CB8AC3E}">
        <p14:creationId xmlns:p14="http://schemas.microsoft.com/office/powerpoint/2010/main" val="220156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2D5A573C-865C-4EFC-9CFE-754881C5298E}" type="datetimeFigureOut">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3600" b="1"/>
            </a:lvl1pPr>
          </a:lstStyle>
          <a:p>
            <a:pPr>
              <a:defRPr/>
            </a:pPr>
            <a:fld id="{96EE8B7C-66BE-4E5F-B7AC-AEB9CF71A68B}" type="slidenum">
              <a:rPr lang="en-US" altLang="en-US"/>
              <a:pPr>
                <a:defRPr/>
              </a:pPr>
              <a:t>‹#›</a:t>
            </a:fld>
            <a:endParaRPr lang="en-US" altLang="en-US"/>
          </a:p>
        </p:txBody>
      </p:sp>
    </p:spTree>
    <p:extLst>
      <p:ext uri="{BB962C8B-B14F-4D97-AF65-F5344CB8AC3E}">
        <p14:creationId xmlns:p14="http://schemas.microsoft.com/office/powerpoint/2010/main" val="419472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379A570E-1FE9-48BF-B93E-5D68942B2AB4}" type="datetimeFigureOut">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3600" b="1"/>
            </a:lvl1pPr>
          </a:lstStyle>
          <a:p>
            <a:pPr>
              <a:defRPr/>
            </a:pPr>
            <a:fld id="{82CDB668-E75A-4B23-A146-491BBC209904}" type="slidenum">
              <a:rPr lang="en-US" altLang="en-US"/>
              <a:pPr>
                <a:defRPr/>
              </a:pPr>
              <a:t>‹#›</a:t>
            </a:fld>
            <a:endParaRPr lang="en-US" altLang="en-US"/>
          </a:p>
        </p:txBody>
      </p:sp>
    </p:spTree>
    <p:extLst>
      <p:ext uri="{BB962C8B-B14F-4D97-AF65-F5344CB8AC3E}">
        <p14:creationId xmlns:p14="http://schemas.microsoft.com/office/powerpoint/2010/main" val="168711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E9E71A41-3A71-4DB9-B45E-B472A6F6D3F5}" type="datetimeFigureOut">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3600" b="1"/>
            </a:lvl1pPr>
          </a:lstStyle>
          <a:p>
            <a:pPr>
              <a:defRPr/>
            </a:pPr>
            <a:fld id="{ADC18CC8-6D20-41C2-9729-221AA5016284}" type="slidenum">
              <a:rPr lang="en-US" altLang="en-US"/>
              <a:pPr>
                <a:defRPr/>
              </a:pPr>
              <a:t>‹#›</a:t>
            </a:fld>
            <a:endParaRPr lang="en-US" altLang="en-US"/>
          </a:p>
        </p:txBody>
      </p:sp>
    </p:spTree>
    <p:extLst>
      <p:ext uri="{BB962C8B-B14F-4D97-AF65-F5344CB8AC3E}">
        <p14:creationId xmlns:p14="http://schemas.microsoft.com/office/powerpoint/2010/main" val="198766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5F07A66C-0BA7-43E3-A673-88F4D748884F}" type="datetimeFigureOut">
              <a:rPr lang="en-US"/>
              <a:pPr>
                <a:defRPr/>
              </a:pPr>
              <a:t>7/29/2019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3600" b="1"/>
            </a:lvl1pPr>
          </a:lstStyle>
          <a:p>
            <a:pPr>
              <a:defRPr/>
            </a:pPr>
            <a:fld id="{0F4AF3BE-5C98-4155-B4B5-CBFBDE321890}" type="slidenum">
              <a:rPr lang="en-US" altLang="en-US"/>
              <a:pPr>
                <a:defRPr/>
              </a:pPr>
              <a:t>‹#›</a:t>
            </a:fld>
            <a:endParaRPr lang="en-US" altLang="en-US"/>
          </a:p>
        </p:txBody>
      </p:sp>
    </p:spTree>
    <p:extLst>
      <p:ext uri="{BB962C8B-B14F-4D97-AF65-F5344CB8AC3E}">
        <p14:creationId xmlns:p14="http://schemas.microsoft.com/office/powerpoint/2010/main" val="208984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8CAAABA8-E08D-40D7-9BE4-E97814DB3801}" type="datetimeFigureOut">
              <a:rPr lang="en-US"/>
              <a:pPr>
                <a:defRPr/>
              </a:pPr>
              <a:t>7/29/2019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z="3600" b="1"/>
            </a:lvl1pPr>
          </a:lstStyle>
          <a:p>
            <a:pPr>
              <a:defRPr/>
            </a:pPr>
            <a:fld id="{76C94565-8EF7-4A88-8FF5-C7CF24B90380}" type="slidenum">
              <a:rPr lang="en-US" altLang="en-US"/>
              <a:pPr>
                <a:defRPr/>
              </a:pPr>
              <a:t>‹#›</a:t>
            </a:fld>
            <a:endParaRPr lang="en-US" altLang="en-US"/>
          </a:p>
        </p:txBody>
      </p:sp>
    </p:spTree>
    <p:extLst>
      <p:ext uri="{BB962C8B-B14F-4D97-AF65-F5344CB8AC3E}">
        <p14:creationId xmlns:p14="http://schemas.microsoft.com/office/powerpoint/2010/main" val="105957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953F4610-44C5-480B-BF74-9A726DB0C465}" type="datetimeFigureOut">
              <a:rPr lang="en-US"/>
              <a:pPr>
                <a:defRPr/>
              </a:pPr>
              <a:t>7/29/2019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z="3600" b="1"/>
            </a:lvl1pPr>
          </a:lstStyle>
          <a:p>
            <a:pPr>
              <a:defRPr/>
            </a:pPr>
            <a:fld id="{8D7ABFEF-6569-49FD-8A94-47B42408AF40}" type="slidenum">
              <a:rPr lang="en-US" altLang="en-US"/>
              <a:pPr>
                <a:defRPr/>
              </a:pPr>
              <a:t>‹#›</a:t>
            </a:fld>
            <a:endParaRPr lang="en-US" altLang="en-US"/>
          </a:p>
        </p:txBody>
      </p:sp>
    </p:spTree>
    <p:extLst>
      <p:ext uri="{BB962C8B-B14F-4D97-AF65-F5344CB8AC3E}">
        <p14:creationId xmlns:p14="http://schemas.microsoft.com/office/powerpoint/2010/main" val="316665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59A2FD68-A5E7-42E9-A0B2-2A0820E09479}" type="datetimeFigureOut">
              <a:rPr lang="en-US"/>
              <a:pPr>
                <a:defRPr/>
              </a:pPr>
              <a:t>7/29/2019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z="3600" b="1"/>
            </a:lvl1pPr>
          </a:lstStyle>
          <a:p>
            <a:pPr>
              <a:defRPr/>
            </a:pPr>
            <a:fld id="{E95DACA1-FC69-4179-8FF7-009F511B6511}" type="slidenum">
              <a:rPr lang="en-US" altLang="en-US"/>
              <a:pPr>
                <a:defRPr/>
              </a:pPr>
              <a:t>‹#›</a:t>
            </a:fld>
            <a:endParaRPr lang="en-US" altLang="en-US"/>
          </a:p>
        </p:txBody>
      </p:sp>
    </p:spTree>
    <p:extLst>
      <p:ext uri="{BB962C8B-B14F-4D97-AF65-F5344CB8AC3E}">
        <p14:creationId xmlns:p14="http://schemas.microsoft.com/office/powerpoint/2010/main" val="248839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68E05EA0-AB40-48DA-ACCD-FA41F0FC25C5}" type="datetimeFigureOut">
              <a:rPr lang="en-US"/>
              <a:pPr>
                <a:defRPr/>
              </a:pPr>
              <a:t>7/29/2019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3600" b="1"/>
            </a:lvl1pPr>
          </a:lstStyle>
          <a:p>
            <a:pPr>
              <a:defRPr/>
            </a:pPr>
            <a:fld id="{F15CC942-5258-4429-A64E-C03CB3CA977D}" type="slidenum">
              <a:rPr lang="en-US" altLang="en-US"/>
              <a:pPr>
                <a:defRPr/>
              </a:pPr>
              <a:t>‹#›</a:t>
            </a:fld>
            <a:endParaRPr lang="en-US" altLang="en-US"/>
          </a:p>
        </p:txBody>
      </p:sp>
    </p:spTree>
    <p:extLst>
      <p:ext uri="{BB962C8B-B14F-4D97-AF65-F5344CB8AC3E}">
        <p14:creationId xmlns:p14="http://schemas.microsoft.com/office/powerpoint/2010/main" val="252089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lgn="ctr">
              <a:defRPr sz="900" b="0">
                <a:solidFill>
                  <a:prstClr val="black"/>
                </a:solidFill>
                <a:latin typeface="Arial" pitchFamily="34" charset="0"/>
                <a:ea typeface="ＭＳ Ｐゴシック" pitchFamily="34" charset="-128"/>
              </a:defRPr>
            </a:lvl1pPr>
          </a:lstStyle>
          <a:p>
            <a:pPr>
              <a:defRPr/>
            </a:pPr>
            <a:fld id="{17830808-C83D-4760-A385-9BC05EB496E2}" type="datetimeFigureOut">
              <a:rPr lang="en-US"/>
              <a:pPr>
                <a:defRPr/>
              </a:pPr>
              <a:t>7/29/2019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3600" b="1"/>
            </a:lvl1pPr>
          </a:lstStyle>
          <a:p>
            <a:pPr>
              <a:defRPr/>
            </a:pPr>
            <a:fld id="{FD539662-8D69-40E1-BD43-0E75D192BC27}" type="slidenum">
              <a:rPr lang="en-US" altLang="en-US"/>
              <a:pPr>
                <a:defRPr/>
              </a:pPr>
              <a:t>‹#›</a:t>
            </a:fld>
            <a:endParaRPr lang="en-US" altLang="en-US"/>
          </a:p>
        </p:txBody>
      </p:sp>
    </p:spTree>
    <p:extLst>
      <p:ext uri="{BB962C8B-B14F-4D97-AF65-F5344CB8AC3E}">
        <p14:creationId xmlns:p14="http://schemas.microsoft.com/office/powerpoint/2010/main" val="419244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47752" y="274638"/>
            <a:ext cx="10534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047752" y="1600201"/>
            <a:ext cx="105346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0" i="0">
                <a:solidFill>
                  <a:prstClr val="black">
                    <a:lumMod val="50000"/>
                    <a:lumOff val="50000"/>
                  </a:prstClr>
                </a:solidFill>
                <a:latin typeface="Arial"/>
                <a:ea typeface="ＭＳ Ｐゴシック" pitchFamily="34" charset="-128"/>
                <a:cs typeface="Arial"/>
              </a:defRPr>
            </a:lvl1pPr>
          </a:lstStyle>
          <a:p>
            <a:pPr>
              <a:defRPr/>
            </a:pPr>
            <a:endParaRPr lang="en-US"/>
          </a:p>
        </p:txBody>
      </p:sp>
      <p:sp>
        <p:nvSpPr>
          <p:cNvPr id="6" name="Slide Number Placeholder 5"/>
          <p:cNvSpPr>
            <a:spLocks noGrp="1"/>
          </p:cNvSpPr>
          <p:nvPr>
            <p:ph type="sldNum" sz="quarter" idx="4"/>
          </p:nvPr>
        </p:nvSpPr>
        <p:spPr>
          <a:xfrm>
            <a:off x="19051" y="6376989"/>
            <a:ext cx="2844800" cy="365125"/>
          </a:xfrm>
          <a:prstGeom prst="rect">
            <a:avLst/>
          </a:prstGeom>
        </p:spPr>
        <p:txBody>
          <a:bodyPr vert="horz" wrap="square" lIns="91440" tIns="45720" rIns="91440" bIns="45720" numCol="1" anchor="ctr" anchorCtr="0" compatLnSpc="1">
            <a:prstTxWarp prst="textNoShape">
              <a:avLst/>
            </a:prstTxWarp>
          </a:bodyPr>
          <a:lstStyle>
            <a:lvl1pPr>
              <a:defRPr sz="900" b="0">
                <a:solidFill>
                  <a:srgbClr val="FFFFFF"/>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61D8C09E-BE83-4FB3-A894-015AB122B9EA}" type="slidenum">
              <a:rPr lang="en-US" altLang="en-US"/>
              <a:pPr>
                <a:defRPr/>
              </a:pPr>
              <a:t>‹#›</a:t>
            </a:fld>
            <a:endParaRPr lang="en-US" altLang="en-US"/>
          </a:p>
        </p:txBody>
      </p:sp>
    </p:spTree>
    <p:extLst>
      <p:ext uri="{BB962C8B-B14F-4D97-AF65-F5344CB8AC3E}">
        <p14:creationId xmlns:p14="http://schemas.microsoft.com/office/powerpoint/2010/main" val="1688180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defRPr sz="3200" b="1" kern="1200">
          <a:solidFill>
            <a:srgbClr val="023873"/>
          </a:solidFill>
          <a:latin typeface="Arial"/>
          <a:ea typeface="+mj-ea"/>
          <a:cs typeface="Arial"/>
        </a:defRPr>
      </a:lvl1pPr>
      <a:lvl2pPr algn="l" defTabSz="457200" rtl="0" eaLnBrk="0" fontAlgn="base" hangingPunct="0">
        <a:spcBef>
          <a:spcPct val="0"/>
        </a:spcBef>
        <a:spcAft>
          <a:spcPct val="0"/>
        </a:spcAft>
        <a:defRPr sz="3200" b="1">
          <a:solidFill>
            <a:srgbClr val="023873"/>
          </a:solidFill>
          <a:latin typeface="Arial" charset="0"/>
          <a:cs typeface="Arial" charset="0"/>
        </a:defRPr>
      </a:lvl2pPr>
      <a:lvl3pPr algn="l" defTabSz="457200" rtl="0" eaLnBrk="0" fontAlgn="base" hangingPunct="0">
        <a:spcBef>
          <a:spcPct val="0"/>
        </a:spcBef>
        <a:spcAft>
          <a:spcPct val="0"/>
        </a:spcAft>
        <a:defRPr sz="3200" b="1">
          <a:solidFill>
            <a:srgbClr val="023873"/>
          </a:solidFill>
          <a:latin typeface="Arial" charset="0"/>
          <a:cs typeface="Arial" charset="0"/>
        </a:defRPr>
      </a:lvl3pPr>
      <a:lvl4pPr algn="l" defTabSz="457200" rtl="0" eaLnBrk="0" fontAlgn="base" hangingPunct="0">
        <a:spcBef>
          <a:spcPct val="0"/>
        </a:spcBef>
        <a:spcAft>
          <a:spcPct val="0"/>
        </a:spcAft>
        <a:defRPr sz="3200" b="1">
          <a:solidFill>
            <a:srgbClr val="023873"/>
          </a:solidFill>
          <a:latin typeface="Arial" charset="0"/>
          <a:cs typeface="Arial" charset="0"/>
        </a:defRPr>
      </a:lvl4pPr>
      <a:lvl5pPr algn="l" defTabSz="457200" rtl="0" eaLnBrk="0" fontAlgn="base" hangingPunct="0">
        <a:spcBef>
          <a:spcPct val="0"/>
        </a:spcBef>
        <a:spcAft>
          <a:spcPct val="0"/>
        </a:spcAft>
        <a:defRPr sz="3200" b="1">
          <a:solidFill>
            <a:srgbClr val="023873"/>
          </a:solidFill>
          <a:latin typeface="Arial" charset="0"/>
          <a:cs typeface="Arial" charset="0"/>
        </a:defRPr>
      </a:lvl5pPr>
      <a:lvl6pPr marL="457200" algn="l" defTabSz="457200" rtl="0" fontAlgn="base">
        <a:spcBef>
          <a:spcPct val="0"/>
        </a:spcBef>
        <a:spcAft>
          <a:spcPct val="0"/>
        </a:spcAft>
        <a:defRPr sz="3200" b="1">
          <a:solidFill>
            <a:srgbClr val="023873"/>
          </a:solidFill>
          <a:latin typeface="Arial" charset="0"/>
          <a:cs typeface="Arial" charset="0"/>
        </a:defRPr>
      </a:lvl6pPr>
      <a:lvl7pPr marL="914400" algn="l" defTabSz="457200" rtl="0" fontAlgn="base">
        <a:spcBef>
          <a:spcPct val="0"/>
        </a:spcBef>
        <a:spcAft>
          <a:spcPct val="0"/>
        </a:spcAft>
        <a:defRPr sz="3200" b="1">
          <a:solidFill>
            <a:srgbClr val="023873"/>
          </a:solidFill>
          <a:latin typeface="Arial" charset="0"/>
          <a:cs typeface="Arial" charset="0"/>
        </a:defRPr>
      </a:lvl7pPr>
      <a:lvl8pPr marL="1371600" algn="l" defTabSz="457200" rtl="0" fontAlgn="base">
        <a:spcBef>
          <a:spcPct val="0"/>
        </a:spcBef>
        <a:spcAft>
          <a:spcPct val="0"/>
        </a:spcAft>
        <a:defRPr sz="3200" b="1">
          <a:solidFill>
            <a:srgbClr val="023873"/>
          </a:solidFill>
          <a:latin typeface="Arial" charset="0"/>
          <a:cs typeface="Arial" charset="0"/>
        </a:defRPr>
      </a:lvl8pPr>
      <a:lvl9pPr marL="1828800" algn="l" defTabSz="457200" rtl="0" fontAlgn="base">
        <a:spcBef>
          <a:spcPct val="0"/>
        </a:spcBef>
        <a:spcAft>
          <a:spcPct val="0"/>
        </a:spcAft>
        <a:defRPr sz="3200" b="1">
          <a:solidFill>
            <a:srgbClr val="023873"/>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rgbClr val="595959"/>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ember.inacsl.org/i4a/pages/index.cfm?pageid=34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ursingsimulation.org/article/S1876-1399(16)30131-1/fulltex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ursingsimulation.org/article/S1876-1399(16)30129-3/fullte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501978" y="2267463"/>
            <a:ext cx="7376513" cy="4232727"/>
          </a:xfrm>
        </p:spPr>
        <p:txBody>
          <a:bodyPr>
            <a:normAutofit/>
          </a:bodyPr>
          <a:lstStyle/>
          <a:p>
            <a:r>
              <a:rPr lang="en-US" dirty="0" smtClean="0"/>
              <a:t>Bringing Simulation to Life by Integrating </a:t>
            </a:r>
            <a:r>
              <a:rPr lang="en-US" dirty="0"/>
              <a:t>the INACSL Standards </a:t>
            </a:r>
            <a:r>
              <a:rPr lang="en-US" dirty="0" smtClean="0"/>
              <a:t/>
            </a:r>
            <a:br>
              <a:rPr lang="en-US" dirty="0" smtClean="0"/>
            </a:br>
            <a:r>
              <a:rPr lang="en-US" dirty="0" smtClean="0"/>
              <a:t>of </a:t>
            </a:r>
            <a:r>
              <a:rPr lang="en-US" dirty="0"/>
              <a:t>Best </a:t>
            </a:r>
            <a:r>
              <a:rPr lang="en-US" dirty="0" smtClean="0"/>
              <a:t>Practice</a:t>
            </a:r>
            <a:br>
              <a:rPr lang="en-US" dirty="0" smtClean="0"/>
            </a:br>
            <a:r>
              <a:rPr lang="en-US" dirty="0" smtClean="0"/>
              <a:t/>
            </a:r>
            <a:br>
              <a:rPr lang="en-US" dirty="0" smtClean="0"/>
            </a:br>
            <a:r>
              <a:rPr lang="en-US" sz="1600" dirty="0" smtClean="0"/>
              <a:t>Margory Molloy, DNP, RN, CNE, CHSE</a:t>
            </a:r>
            <a:r>
              <a:rPr lang="en-US" sz="2200" dirty="0"/>
              <a:t/>
            </a:r>
            <a:br>
              <a:rPr lang="en-US" sz="2200" dirty="0"/>
            </a:br>
            <a:r>
              <a:rPr lang="en-US" sz="1600" dirty="0" smtClean="0"/>
              <a:t>Danett S. Cantey, MSN, RN, CNE, CHSE</a:t>
            </a:r>
            <a:br>
              <a:rPr lang="en-US" sz="1600" dirty="0" smtClean="0"/>
            </a:br>
            <a:r>
              <a:rPr lang="en-US" sz="1600" dirty="0" smtClean="0"/>
              <a:t>Adrienne Small, DNP, RN, CNE, CHSE</a:t>
            </a:r>
            <a:br>
              <a:rPr lang="en-US" sz="1600" dirty="0" smtClean="0"/>
            </a:br>
            <a:r>
              <a:rPr lang="en-US" sz="1600" dirty="0" smtClean="0"/>
              <a:t>Jacqueline Vaughn, BSN, RN, CHSE</a:t>
            </a:r>
            <a:br>
              <a:rPr lang="en-US" sz="1600" dirty="0" smtClean="0"/>
            </a:br>
            <a:r>
              <a:rPr lang="en-US" sz="1600" dirty="0" smtClean="0"/>
              <a:t/>
            </a:r>
            <a:br>
              <a:rPr lang="en-US" sz="1600" dirty="0" smtClean="0"/>
            </a:br>
            <a:r>
              <a:rPr lang="en-US" baseline="30000" dirty="0" smtClean="0"/>
              <a:t/>
            </a:r>
            <a:br>
              <a:rPr lang="en-US" baseline="30000" dirty="0" smtClean="0"/>
            </a:br>
            <a:endParaRPr lang="en-US" dirty="0"/>
          </a:p>
        </p:txBody>
      </p:sp>
    </p:spTree>
    <p:extLst>
      <p:ext uri="{BB962C8B-B14F-4D97-AF65-F5344CB8AC3E}">
        <p14:creationId xmlns:p14="http://schemas.microsoft.com/office/powerpoint/2010/main" val="164211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mtClean="0">
                <a:ea typeface="ＭＳ Ｐゴシック" pitchFamily="34" charset="-128"/>
              </a:rPr>
              <a:t>Debriefing </a:t>
            </a:r>
            <a:r>
              <a:rPr lang="en-US" altLang="en-US" b="1" i="1" smtClean="0">
                <a:ea typeface="ＭＳ Ｐゴシック" pitchFamily="34" charset="-128"/>
              </a:rPr>
              <a:t>starts</a:t>
            </a:r>
            <a:r>
              <a:rPr lang="en-US" altLang="en-US" smtClean="0">
                <a:ea typeface="ＭＳ Ｐゴシック" pitchFamily="34" charset="-128"/>
              </a:rPr>
              <a:t> with the “Prebriefing”</a:t>
            </a:r>
          </a:p>
        </p:txBody>
      </p:sp>
      <p:sp>
        <p:nvSpPr>
          <p:cNvPr id="7171" name="Text Placeholder 7"/>
          <p:cNvSpPr>
            <a:spLocks noGrp="1"/>
          </p:cNvSpPr>
          <p:nvPr>
            <p:ph type="body" idx="1"/>
          </p:nvPr>
        </p:nvSpPr>
        <p:spPr/>
        <p:txBody>
          <a:bodyPr/>
          <a:lstStyle/>
          <a:p>
            <a:r>
              <a:rPr lang="en-US" altLang="en-US" dirty="0" smtClean="0">
                <a:ea typeface="ＭＳ Ｐゴシック" pitchFamily="34" charset="-128"/>
              </a:rPr>
              <a:t>Prebriefing:</a:t>
            </a:r>
          </a:p>
        </p:txBody>
      </p:sp>
      <p:sp>
        <p:nvSpPr>
          <p:cNvPr id="7172" name="Content Placeholder 8"/>
          <p:cNvSpPr>
            <a:spLocks noGrp="1"/>
          </p:cNvSpPr>
          <p:nvPr>
            <p:ph sz="half" idx="2"/>
          </p:nvPr>
        </p:nvSpPr>
        <p:spPr/>
        <p:txBody>
          <a:bodyPr/>
          <a:lstStyle/>
          <a:p>
            <a:r>
              <a:rPr lang="en-US" altLang="en-US" dirty="0" smtClean="0">
                <a:ea typeface="ＭＳ Ｐゴシック" pitchFamily="34" charset="-128"/>
              </a:rPr>
              <a:t>Describe the purpose of the simulation</a:t>
            </a:r>
          </a:p>
          <a:p>
            <a:r>
              <a:rPr lang="en-US" altLang="en-US" dirty="0" smtClean="0">
                <a:ea typeface="ＭＳ Ｐゴシック" pitchFamily="34" charset="-128"/>
              </a:rPr>
              <a:t>Review learning objectives</a:t>
            </a:r>
          </a:p>
          <a:p>
            <a:r>
              <a:rPr lang="en-US" altLang="en-US" dirty="0" smtClean="0">
                <a:ea typeface="ＭＳ Ｐゴシック" pitchFamily="34" charset="-128"/>
              </a:rPr>
              <a:t>Describe the process of debriefing </a:t>
            </a:r>
          </a:p>
          <a:p>
            <a:endParaRPr lang="en-US" altLang="en-US" dirty="0">
              <a:ea typeface="ＭＳ Ｐゴシック" pitchFamily="34" charset="-128"/>
            </a:endParaRPr>
          </a:p>
          <a:p>
            <a:pPr marL="0" indent="0" algn="ctr">
              <a:buNone/>
            </a:pPr>
            <a:endParaRPr lang="en-US" altLang="en-US" dirty="0" smtClean="0">
              <a:ea typeface="ＭＳ Ｐゴシック" pitchFamily="34" charset="-128"/>
            </a:endParaRPr>
          </a:p>
          <a:p>
            <a:pPr marL="0" indent="0" algn="ctr">
              <a:buNone/>
            </a:pPr>
            <a:r>
              <a:rPr lang="en-US" altLang="en-US" dirty="0" smtClean="0">
                <a:ea typeface="ＭＳ Ｐゴシック" pitchFamily="34" charset="-128"/>
              </a:rPr>
              <a:t>The  learner will in turn:</a:t>
            </a:r>
          </a:p>
          <a:p>
            <a:pPr lvl="1" algn="ctr"/>
            <a:r>
              <a:rPr lang="en-US" altLang="en-US" dirty="0" smtClean="0">
                <a:ea typeface="ＭＳ Ｐゴシック" pitchFamily="34" charset="-128"/>
              </a:rPr>
              <a:t>Know the expectations </a:t>
            </a:r>
          </a:p>
          <a:p>
            <a:pPr lvl="1" algn="ctr"/>
            <a:r>
              <a:rPr lang="en-US" altLang="en-US" dirty="0" smtClean="0">
                <a:ea typeface="ＭＳ Ｐゴシック" pitchFamily="34" charset="-128"/>
              </a:rPr>
              <a:t>Know the ground rules </a:t>
            </a:r>
          </a:p>
        </p:txBody>
      </p:sp>
      <p:sp>
        <p:nvSpPr>
          <p:cNvPr id="7173" name="Text Placeholder 9"/>
          <p:cNvSpPr>
            <a:spLocks noGrp="1"/>
          </p:cNvSpPr>
          <p:nvPr>
            <p:ph type="body" sz="quarter" idx="3"/>
          </p:nvPr>
        </p:nvSpPr>
        <p:spPr>
          <a:xfrm>
            <a:off x="6724650" y="1755775"/>
            <a:ext cx="4114800" cy="838200"/>
          </a:xfrm>
        </p:spPr>
        <p:txBody>
          <a:bodyPr/>
          <a:lstStyle/>
          <a:p>
            <a:r>
              <a:rPr lang="en-US" altLang="en-US" dirty="0" smtClean="0">
                <a:ea typeface="ＭＳ Ｐゴシック" pitchFamily="34" charset="-128"/>
              </a:rPr>
              <a:t>The instructor should be prepared: </a:t>
            </a:r>
          </a:p>
        </p:txBody>
      </p:sp>
      <p:sp>
        <p:nvSpPr>
          <p:cNvPr id="7174" name="Content Placeholder 10"/>
          <p:cNvSpPr>
            <a:spLocks noGrp="1"/>
          </p:cNvSpPr>
          <p:nvPr>
            <p:ph sz="quarter" idx="4"/>
          </p:nvPr>
        </p:nvSpPr>
        <p:spPr>
          <a:xfrm>
            <a:off x="6761162" y="2667000"/>
            <a:ext cx="4041775" cy="3459163"/>
          </a:xfrm>
        </p:spPr>
        <p:txBody>
          <a:bodyPr/>
          <a:lstStyle/>
          <a:p>
            <a:r>
              <a:rPr lang="en-US" altLang="en-US" dirty="0" smtClean="0">
                <a:ea typeface="ＭＳ Ｐゴシック" pitchFamily="34" charset="-128"/>
              </a:rPr>
              <a:t>To understand that learners will come with their own experiences and frames</a:t>
            </a:r>
          </a:p>
          <a:p>
            <a:endParaRPr lang="en-US" altLang="en-US" dirty="0" smtClean="0">
              <a:ea typeface="ＭＳ Ｐゴシック" pitchFamily="34" charset="-128"/>
            </a:endParaRPr>
          </a:p>
        </p:txBody>
      </p:sp>
      <p:sp>
        <p:nvSpPr>
          <p:cNvPr id="2" name="Down Arrow 1"/>
          <p:cNvSpPr/>
          <p:nvPr/>
        </p:nvSpPr>
        <p:spPr>
          <a:xfrm>
            <a:off x="3171824" y="3924299"/>
            <a:ext cx="360807" cy="8164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907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ea typeface="ＭＳ Ｐゴシック" pitchFamily="34" charset="-128"/>
              </a:rPr>
              <a:t>Reflective Practice</a:t>
            </a:r>
          </a:p>
        </p:txBody>
      </p:sp>
      <p:sp>
        <p:nvSpPr>
          <p:cNvPr id="15363" name="Content Placeholder 4"/>
          <p:cNvSpPr>
            <a:spLocks noGrp="1"/>
          </p:cNvSpPr>
          <p:nvPr>
            <p:ph idx="1"/>
          </p:nvPr>
        </p:nvSpPr>
        <p:spPr>
          <a:xfrm>
            <a:off x="1981200" y="1447801"/>
            <a:ext cx="8229600" cy="4525963"/>
          </a:xfrm>
        </p:spPr>
        <p:txBody>
          <a:bodyPr>
            <a:normAutofit fontScale="92500" lnSpcReduction="20000"/>
          </a:bodyPr>
          <a:lstStyle/>
          <a:p>
            <a:r>
              <a:rPr lang="en-US" altLang="en-US" sz="2800" dirty="0">
                <a:ea typeface="ＭＳ Ｐゴシック" pitchFamily="34" charset="-128"/>
              </a:rPr>
              <a:t>Method used to scrutinize one’s own taken-for granted assumptions and professional work practices</a:t>
            </a:r>
          </a:p>
          <a:p>
            <a:r>
              <a:rPr lang="en-US" altLang="en-US" sz="2800" dirty="0">
                <a:ea typeface="ＭＳ Ｐゴシック" pitchFamily="34" charset="-128"/>
              </a:rPr>
              <a:t>The theory of reflective practice draws on cognitive science, social psychology, and anthropology </a:t>
            </a:r>
          </a:p>
          <a:p>
            <a:r>
              <a:rPr lang="en-US" altLang="en-US" sz="2800" dirty="0">
                <a:ea typeface="ＭＳ Ｐゴシック" pitchFamily="34" charset="-128"/>
              </a:rPr>
              <a:t>People make sense of external stimuli through internal cognitive “frames” (or frame of reference, mental models, etc.), internal images or external reality</a:t>
            </a:r>
          </a:p>
          <a:p>
            <a:pPr marL="0" indent="0">
              <a:buNone/>
            </a:pPr>
            <a:endParaRPr lang="en-US" altLang="en-US" sz="2800" dirty="0">
              <a:ea typeface="ＭＳ Ｐゴシック" pitchFamily="34" charset="-128"/>
            </a:endParaRPr>
          </a:p>
          <a:p>
            <a:pPr marL="0" indent="0">
              <a:buNone/>
            </a:pPr>
            <a:endParaRPr lang="en-US" altLang="en-US" sz="2800" dirty="0">
              <a:ea typeface="ＭＳ Ｐゴシック" pitchFamily="34" charset="-128"/>
            </a:endParaRPr>
          </a:p>
          <a:p>
            <a:pPr>
              <a:buFont typeface="Wingdings" pitchFamily="2" charset="2"/>
              <a:buNone/>
            </a:pPr>
            <a:r>
              <a:rPr lang="en-US" altLang="en-US" sz="1200" dirty="0">
                <a:ea typeface="ＭＳ Ｐゴシック" pitchFamily="34" charset="-128"/>
              </a:rPr>
              <a:t>Rudolph, JW, Simon, R, Dufresne, RL, </a:t>
            </a:r>
            <a:r>
              <a:rPr lang="en-US" altLang="en-US" sz="1200" dirty="0" err="1">
                <a:ea typeface="ＭＳ Ｐゴシック" pitchFamily="34" charset="-128"/>
              </a:rPr>
              <a:t>Raemer</a:t>
            </a:r>
            <a:r>
              <a:rPr lang="en-US" altLang="en-US" sz="1200" dirty="0">
                <a:ea typeface="ＭＳ Ｐゴシック" pitchFamily="34" charset="-128"/>
              </a:rPr>
              <a:t>, DB.  There’s No Such Thing as “Nonjudgmental” Debriefing: A Theory and Method for Debriefing with Good Judgment. </a:t>
            </a:r>
            <a:r>
              <a:rPr lang="en-US" altLang="en-US" sz="1200" u="sng" dirty="0">
                <a:ea typeface="ＭＳ Ｐゴシック" pitchFamily="34" charset="-128"/>
              </a:rPr>
              <a:t>Simulation in Healthcare</a:t>
            </a:r>
            <a:r>
              <a:rPr lang="en-US" altLang="en-US" sz="1200" dirty="0">
                <a:ea typeface="ＭＳ Ｐゴシック" pitchFamily="34" charset="-128"/>
              </a:rPr>
              <a:t>, 2006</a:t>
            </a:r>
          </a:p>
        </p:txBody>
      </p:sp>
    </p:spTree>
    <p:extLst>
      <p:ext uri="{BB962C8B-B14F-4D97-AF65-F5344CB8AC3E}">
        <p14:creationId xmlns:p14="http://schemas.microsoft.com/office/powerpoint/2010/main" val="251718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ea typeface="ＭＳ Ｐゴシック" pitchFamily="34" charset="-128"/>
              </a:rPr>
              <a:t>Practical Aspects of Debriefing</a:t>
            </a:r>
          </a:p>
        </p:txBody>
      </p:sp>
      <p:sp>
        <p:nvSpPr>
          <p:cNvPr id="19459" name="Content Placeholder 2"/>
          <p:cNvSpPr>
            <a:spLocks noGrp="1"/>
          </p:cNvSpPr>
          <p:nvPr>
            <p:ph idx="1"/>
          </p:nvPr>
        </p:nvSpPr>
        <p:spPr/>
        <p:txBody>
          <a:bodyPr/>
          <a:lstStyle/>
          <a:p>
            <a:pPr marL="0" indent="0">
              <a:buNone/>
            </a:pPr>
            <a:r>
              <a:rPr lang="en-US" altLang="en-US" dirty="0" smtClean="0">
                <a:ea typeface="ＭＳ Ｐゴシック" pitchFamily="34" charset="-128"/>
              </a:rPr>
              <a:t>Physical Setting</a:t>
            </a:r>
          </a:p>
          <a:p>
            <a:pPr lvl="1">
              <a:buFont typeface="Arial" panose="020B0604020202020204" pitchFamily="34" charset="0"/>
              <a:buChar char="•"/>
            </a:pPr>
            <a:r>
              <a:rPr lang="en-US" altLang="en-US" dirty="0" smtClean="0">
                <a:ea typeface="ＭＳ Ｐゴシック" pitchFamily="34" charset="-128"/>
              </a:rPr>
              <a:t>Comfortable and private</a:t>
            </a:r>
          </a:p>
          <a:p>
            <a:pPr lvl="1">
              <a:buFont typeface="Arial" panose="020B0604020202020204" pitchFamily="34" charset="0"/>
              <a:buChar char="•"/>
            </a:pPr>
            <a:r>
              <a:rPr lang="en-US" altLang="en-US" dirty="0" smtClean="0">
                <a:ea typeface="ＭＳ Ｐゴシック" pitchFamily="34" charset="-128"/>
              </a:rPr>
              <a:t>Think about seating style</a:t>
            </a:r>
          </a:p>
          <a:p>
            <a:pPr lvl="1">
              <a:buFont typeface="Arial" panose="020B0604020202020204" pitchFamily="34" charset="0"/>
              <a:buChar char="•"/>
            </a:pPr>
            <a:r>
              <a:rPr lang="en-US" altLang="en-US" dirty="0" smtClean="0">
                <a:ea typeface="ＭＳ Ｐゴシック" pitchFamily="34" charset="-128"/>
              </a:rPr>
              <a:t>In-situ simulations </a:t>
            </a:r>
          </a:p>
          <a:p>
            <a:pPr marL="0" indent="0">
              <a:buNone/>
            </a:pPr>
            <a:endParaRPr lang="en-US" altLang="en-US" dirty="0" smtClean="0">
              <a:ea typeface="ＭＳ Ｐゴシック" pitchFamily="34" charset="-128"/>
            </a:endParaRPr>
          </a:p>
          <a:p>
            <a:pPr marL="0" indent="0">
              <a:buNone/>
            </a:pPr>
            <a:r>
              <a:rPr lang="en-US" altLang="en-US" dirty="0" smtClean="0">
                <a:ea typeface="ＭＳ Ｐゴシック" pitchFamily="34" charset="-128"/>
              </a:rPr>
              <a:t>Emotional Setting</a:t>
            </a:r>
          </a:p>
          <a:p>
            <a:pPr lvl="1">
              <a:buFont typeface="Arial" panose="020B0604020202020204" pitchFamily="34" charset="0"/>
              <a:buChar char="•"/>
            </a:pPr>
            <a:r>
              <a:rPr lang="en-US" altLang="en-US" dirty="0" smtClean="0">
                <a:ea typeface="ＭＳ Ｐゴシック" pitchFamily="34" charset="-128"/>
              </a:rPr>
              <a:t>Prebrief – set the expectations</a:t>
            </a:r>
          </a:p>
          <a:p>
            <a:pPr marL="914400" lvl="2" indent="0">
              <a:buNone/>
            </a:pPr>
            <a:r>
              <a:rPr lang="en-US" altLang="en-US" dirty="0" smtClean="0">
                <a:ea typeface="ＭＳ Ｐゴシック" pitchFamily="34" charset="-128"/>
              </a:rPr>
              <a:t>(Confidentiality, role of the facilitator, role of the participant,</a:t>
            </a:r>
          </a:p>
          <a:p>
            <a:pPr marL="914400" lvl="2" indent="0">
              <a:buNone/>
            </a:pPr>
            <a:r>
              <a:rPr lang="en-US" altLang="en-US" dirty="0" smtClean="0">
                <a:ea typeface="ＭＳ Ｐゴシック" pitchFamily="34" charset="-128"/>
              </a:rPr>
              <a:t>Ground rules for a civil &amp; safe-learning environment)</a:t>
            </a:r>
          </a:p>
        </p:txBody>
      </p:sp>
      <p:pic>
        <p:nvPicPr>
          <p:cNvPr id="6146" name="Picture 2" descr="C:\Users\mollo002\AppData\Local\Microsoft\Windows\Temporary Internet Files\Content.IE5\OJ8D014F\round_table_ill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2286000"/>
            <a:ext cx="249837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3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ea typeface="ＭＳ Ｐゴシック" pitchFamily="34" charset="-128"/>
              </a:rPr>
              <a:t>Debriefing Practical Aspects- Tips</a:t>
            </a:r>
          </a:p>
        </p:txBody>
      </p:sp>
      <p:sp>
        <p:nvSpPr>
          <p:cNvPr id="20483" name="Content Placeholder 2"/>
          <p:cNvSpPr>
            <a:spLocks noGrp="1"/>
          </p:cNvSpPr>
          <p:nvPr>
            <p:ph idx="1"/>
          </p:nvPr>
        </p:nvSpPr>
        <p:spPr/>
        <p:txBody>
          <a:bodyPr/>
          <a:lstStyle/>
          <a:p>
            <a:pPr marL="0" indent="0">
              <a:buNone/>
            </a:pPr>
            <a:r>
              <a:rPr lang="en-US" altLang="en-US" dirty="0" smtClean="0">
                <a:ea typeface="ＭＳ Ｐゴシック" pitchFamily="34" charset="-128"/>
              </a:rPr>
              <a:t>Questioning:</a:t>
            </a:r>
          </a:p>
          <a:p>
            <a:pPr lvl="1">
              <a:buFont typeface="Arial" panose="020B0604020202020204" pitchFamily="34" charset="0"/>
              <a:buChar char="•"/>
            </a:pPr>
            <a:r>
              <a:rPr lang="en-US" altLang="en-US" dirty="0" smtClean="0">
                <a:ea typeface="ＭＳ Ｐゴシック" pitchFamily="34" charset="-128"/>
              </a:rPr>
              <a:t>Open ended, non-judgmental</a:t>
            </a:r>
          </a:p>
          <a:p>
            <a:pPr lvl="1">
              <a:buFont typeface="Arial" panose="020B0604020202020204" pitchFamily="34" charset="0"/>
              <a:buChar char="•"/>
            </a:pPr>
            <a:r>
              <a:rPr lang="en-US" altLang="en-US" dirty="0" smtClean="0">
                <a:ea typeface="ＭＳ Ｐゴシック" pitchFamily="34" charset="-128"/>
              </a:rPr>
              <a:t>Begin questions with what, how, or why to encourage deeper discussion</a:t>
            </a:r>
          </a:p>
          <a:p>
            <a:pPr marL="457200" lvl="1" indent="0">
              <a:buNone/>
            </a:pPr>
            <a:endParaRPr lang="en-US" altLang="en-US" dirty="0" smtClean="0">
              <a:ea typeface="ＭＳ Ｐゴシック" pitchFamily="34" charset="-128"/>
            </a:endParaRPr>
          </a:p>
          <a:p>
            <a:pPr marL="0" indent="0">
              <a:buNone/>
            </a:pPr>
            <a:r>
              <a:rPr lang="en-US" altLang="en-US" dirty="0" smtClean="0">
                <a:ea typeface="ＭＳ Ｐゴシック" pitchFamily="34" charset="-128"/>
              </a:rPr>
              <a:t>Follow-up on participant comments</a:t>
            </a:r>
          </a:p>
          <a:p>
            <a:pPr lvl="1">
              <a:buFont typeface="Arial" panose="020B0604020202020204" pitchFamily="34" charset="0"/>
              <a:buChar char="•"/>
            </a:pPr>
            <a:r>
              <a:rPr lang="en-US" altLang="en-US" dirty="0" smtClean="0">
                <a:ea typeface="ＭＳ Ｐゴシック" pitchFamily="34" charset="-128"/>
              </a:rPr>
              <a:t>Make the participant feel their contribution is important</a:t>
            </a:r>
          </a:p>
          <a:p>
            <a:pPr marL="457200" lvl="1" indent="0">
              <a:buNone/>
            </a:pPr>
            <a:endParaRPr lang="en-US" altLang="en-US" dirty="0" smtClean="0">
              <a:ea typeface="ＭＳ Ｐゴシック" pitchFamily="34" charset="-128"/>
            </a:endParaRPr>
          </a:p>
          <a:p>
            <a:pPr marL="0" indent="0">
              <a:buNone/>
            </a:pPr>
            <a:endParaRPr lang="en-US" altLang="en-US" dirty="0" smtClean="0">
              <a:ea typeface="ＭＳ Ｐゴシック" pitchFamily="34" charset="-128"/>
            </a:endParaRPr>
          </a:p>
          <a:p>
            <a:pPr marL="0" indent="0">
              <a:buNone/>
            </a:pPr>
            <a:r>
              <a:rPr lang="en-US" altLang="en-US" dirty="0" smtClean="0">
                <a:ea typeface="ＭＳ Ｐゴシック" pitchFamily="34" charset="-128"/>
              </a:rPr>
              <a:t>Consider the emotional impact of the exercise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737" y="3250341"/>
            <a:ext cx="3148620" cy="2285485"/>
          </a:xfrm>
          <a:prstGeom prst="rect">
            <a:avLst/>
          </a:prstGeom>
        </p:spPr>
      </p:pic>
    </p:spTree>
    <p:extLst>
      <p:ext uri="{BB962C8B-B14F-4D97-AF65-F5344CB8AC3E}">
        <p14:creationId xmlns:p14="http://schemas.microsoft.com/office/powerpoint/2010/main" val="4144260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ea typeface="ＭＳ Ｐゴシック" pitchFamily="34" charset="-128"/>
              </a:rPr>
              <a:t>Debriefing Practical Aspects- Tips (continued)</a:t>
            </a:r>
          </a:p>
        </p:txBody>
      </p:sp>
      <p:sp>
        <p:nvSpPr>
          <p:cNvPr id="21507" name="Content Placeholder 2"/>
          <p:cNvSpPr>
            <a:spLocks noGrp="1"/>
          </p:cNvSpPr>
          <p:nvPr>
            <p:ph idx="1"/>
          </p:nvPr>
        </p:nvSpPr>
        <p:spPr>
          <a:xfrm>
            <a:off x="1981200" y="1447801"/>
            <a:ext cx="8229600" cy="4525963"/>
          </a:xfrm>
        </p:spPr>
        <p:txBody>
          <a:bodyPr>
            <a:normAutofit/>
          </a:bodyPr>
          <a:lstStyle/>
          <a:p>
            <a:r>
              <a:rPr lang="en-US" altLang="en-US" dirty="0" smtClean="0">
                <a:ea typeface="ＭＳ Ｐゴシック" pitchFamily="34" charset="-128"/>
              </a:rPr>
              <a:t>Include ALL participants</a:t>
            </a:r>
          </a:p>
          <a:p>
            <a:pPr marL="0" indent="0">
              <a:buNone/>
            </a:pPr>
            <a:endParaRPr lang="en-US" altLang="en-US" dirty="0" smtClean="0">
              <a:ea typeface="ＭＳ Ｐゴシック" pitchFamily="34" charset="-128"/>
            </a:endParaRPr>
          </a:p>
          <a:p>
            <a:r>
              <a:rPr lang="en-US" altLang="en-US" dirty="0" smtClean="0">
                <a:ea typeface="ＭＳ Ｐゴシック" pitchFamily="34" charset="-128"/>
              </a:rPr>
              <a:t>Reflect questions back to the participants</a:t>
            </a:r>
          </a:p>
          <a:p>
            <a:pPr marL="0" indent="0">
              <a:buNone/>
            </a:pPr>
            <a:endParaRPr lang="en-US" altLang="en-US" dirty="0" smtClean="0">
              <a:ea typeface="ＭＳ Ｐゴシック" pitchFamily="34" charset="-128"/>
            </a:endParaRPr>
          </a:p>
          <a:p>
            <a:r>
              <a:rPr lang="en-US" altLang="en-US" dirty="0" smtClean="0">
                <a:ea typeface="ＭＳ Ｐゴシック" pitchFamily="34" charset="-128"/>
              </a:rPr>
              <a:t>Use silence appropriately (10 seconds is NOT too long)</a:t>
            </a:r>
          </a:p>
          <a:p>
            <a:pPr marL="0" indent="0">
              <a:buNone/>
            </a:pPr>
            <a:endParaRPr lang="en-US" altLang="en-US" dirty="0" smtClean="0">
              <a:ea typeface="ＭＳ Ｐゴシック" pitchFamily="34" charset="-128"/>
            </a:endParaRPr>
          </a:p>
          <a:p>
            <a:r>
              <a:rPr lang="en-US" altLang="en-US" dirty="0" smtClean="0">
                <a:ea typeface="ＭＳ Ｐゴシック" pitchFamily="34" charset="-128"/>
              </a:rPr>
              <a:t>Be observant to the body language of the group or individual</a:t>
            </a:r>
          </a:p>
          <a:p>
            <a:pPr marL="0" indent="0">
              <a:buNone/>
            </a:pPr>
            <a:endParaRPr lang="en-US" altLang="en-US" dirty="0" smtClean="0">
              <a:ea typeface="ＭＳ Ｐゴシック" pitchFamily="34" charset="-128"/>
            </a:endParaRPr>
          </a:p>
          <a:p>
            <a:r>
              <a:rPr lang="en-US" altLang="en-US" dirty="0" smtClean="0">
                <a:ea typeface="ＭＳ Ｐゴシック" pitchFamily="34" charset="-128"/>
              </a:rPr>
              <a:t>Understand group dynamics</a:t>
            </a:r>
          </a:p>
          <a:p>
            <a:pPr lvl="1"/>
            <a:endParaRPr lang="en-US" altLang="en-US" dirty="0" smtClean="0">
              <a:ea typeface="ＭＳ Ｐゴシック" pitchFamily="34" charset="-128"/>
            </a:endParaRPr>
          </a:p>
        </p:txBody>
      </p:sp>
    </p:spTree>
    <p:extLst>
      <p:ext uri="{BB962C8B-B14F-4D97-AF65-F5344CB8AC3E}">
        <p14:creationId xmlns:p14="http://schemas.microsoft.com/office/powerpoint/2010/main" val="2683476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ea typeface="ＭＳ Ｐゴシック" pitchFamily="34" charset="-128"/>
              </a:rPr>
              <a:t>Debriefing Traps…</a:t>
            </a:r>
          </a:p>
        </p:txBody>
      </p:sp>
      <p:sp>
        <p:nvSpPr>
          <p:cNvPr id="23555" name="Content Placeholder 2"/>
          <p:cNvSpPr>
            <a:spLocks noGrp="1"/>
          </p:cNvSpPr>
          <p:nvPr>
            <p:ph idx="1"/>
          </p:nvPr>
        </p:nvSpPr>
        <p:spPr>
          <a:xfrm>
            <a:off x="1981200" y="1447801"/>
            <a:ext cx="8229600" cy="4525963"/>
          </a:xfrm>
        </p:spPr>
        <p:txBody>
          <a:bodyPr>
            <a:normAutofit/>
          </a:bodyPr>
          <a:lstStyle/>
          <a:p>
            <a:pPr marL="0" indent="0">
              <a:buNone/>
            </a:pPr>
            <a:r>
              <a:rPr lang="en-US" altLang="en-US" dirty="0" smtClean="0">
                <a:ea typeface="ＭＳ Ｐゴシック" pitchFamily="34" charset="-128"/>
              </a:rPr>
              <a:t>Too much instructor talking</a:t>
            </a:r>
          </a:p>
          <a:p>
            <a:pPr lvl="1">
              <a:buFont typeface="Arial" panose="020B0604020202020204" pitchFamily="34" charset="0"/>
              <a:buChar char="•"/>
            </a:pPr>
            <a:r>
              <a:rPr lang="en-US" altLang="en-US" dirty="0" smtClean="0">
                <a:ea typeface="ＭＳ Ｐゴシック" pitchFamily="34" charset="-128"/>
              </a:rPr>
              <a:t>“telling” to teach </a:t>
            </a:r>
          </a:p>
          <a:p>
            <a:pPr lvl="1">
              <a:buFont typeface="Arial" panose="020B0604020202020204" pitchFamily="34" charset="0"/>
              <a:buChar char="•"/>
            </a:pPr>
            <a:r>
              <a:rPr lang="en-US" altLang="en-US" dirty="0" smtClean="0">
                <a:ea typeface="ＭＳ Ｐゴシック" pitchFamily="34" charset="-128"/>
              </a:rPr>
              <a:t>Avoid “personal” evaluation before the discussion ends</a:t>
            </a:r>
          </a:p>
          <a:p>
            <a:pPr marL="457200" lvl="1" indent="0">
              <a:buNone/>
            </a:pPr>
            <a:endParaRPr lang="en-US" altLang="en-US" dirty="0" smtClean="0">
              <a:ea typeface="ＭＳ Ｐゴシック" pitchFamily="34" charset="-128"/>
            </a:endParaRPr>
          </a:p>
          <a:p>
            <a:pPr marL="0" indent="0">
              <a:buNone/>
            </a:pPr>
            <a:r>
              <a:rPr lang="en-US" altLang="en-US" dirty="0" smtClean="0">
                <a:ea typeface="ＭＳ Ｐゴシック" pitchFamily="34" charset="-128"/>
              </a:rPr>
              <a:t>Too much medical/technical</a:t>
            </a:r>
          </a:p>
          <a:p>
            <a:pPr marL="0" indent="0">
              <a:buNone/>
            </a:pPr>
            <a:endParaRPr lang="en-US" altLang="en-US" dirty="0" smtClean="0">
              <a:ea typeface="ＭＳ Ｐゴシック" pitchFamily="34" charset="-128"/>
            </a:endParaRPr>
          </a:p>
          <a:p>
            <a:pPr marL="0" indent="0">
              <a:buNone/>
            </a:pPr>
            <a:r>
              <a:rPr lang="en-US" altLang="en-US" dirty="0" smtClean="0">
                <a:ea typeface="ＭＳ Ｐゴシック" pitchFamily="34" charset="-128"/>
              </a:rPr>
              <a:t>Too judgmental/condescending</a:t>
            </a:r>
          </a:p>
          <a:p>
            <a:pPr lvl="1">
              <a:buFont typeface="Arial" panose="020B0604020202020204" pitchFamily="34" charset="0"/>
              <a:buChar char="•"/>
            </a:pPr>
            <a:r>
              <a:rPr lang="en-US" altLang="en-US" dirty="0" smtClean="0">
                <a:ea typeface="ＭＳ Ｐゴシック" pitchFamily="34" charset="-128"/>
              </a:rPr>
              <a:t>Avoid interruptions</a:t>
            </a:r>
          </a:p>
          <a:p>
            <a:pPr lvl="1">
              <a:buFont typeface="Arial" panose="020B0604020202020204" pitchFamily="34" charset="0"/>
              <a:buChar char="•"/>
            </a:pPr>
            <a:r>
              <a:rPr lang="en-US" altLang="en-US" dirty="0" smtClean="0">
                <a:ea typeface="ＭＳ Ｐゴシック" pitchFamily="34" charset="-128"/>
              </a:rPr>
              <a:t>Avoid “guess what I am thinking?”</a:t>
            </a:r>
          </a:p>
        </p:txBody>
      </p:sp>
    </p:spTree>
    <p:extLst>
      <p:ext uri="{BB962C8B-B14F-4D97-AF65-F5344CB8AC3E}">
        <p14:creationId xmlns:p14="http://schemas.microsoft.com/office/powerpoint/2010/main" val="1655734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ea typeface="ＭＳ Ｐゴシック" pitchFamily="34" charset="-128"/>
              </a:rPr>
              <a:t>Opening lines…</a:t>
            </a:r>
          </a:p>
        </p:txBody>
      </p:sp>
      <p:sp>
        <p:nvSpPr>
          <p:cNvPr id="26627" name="Content Placeholder 2"/>
          <p:cNvSpPr>
            <a:spLocks noGrp="1"/>
          </p:cNvSpPr>
          <p:nvPr>
            <p:ph idx="1"/>
          </p:nvPr>
        </p:nvSpPr>
        <p:spPr/>
        <p:txBody>
          <a:bodyPr/>
          <a:lstStyle/>
          <a:p>
            <a:pPr lvl="1">
              <a:buFont typeface="Arial" panose="020B0604020202020204" pitchFamily="34" charset="0"/>
              <a:buChar char="•"/>
            </a:pPr>
            <a:r>
              <a:rPr lang="en-US" altLang="en-US" dirty="0" smtClean="0">
                <a:ea typeface="ＭＳ Ｐゴシック" pitchFamily="34" charset="-128"/>
              </a:rPr>
              <a:t>How do you feel that went?</a:t>
            </a: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What were your first impressions when you arrived on scene?</a:t>
            </a: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What were your thoughts about the handoff report?</a:t>
            </a:r>
            <a:endParaRPr lang="en-US" altLang="en-US" dirty="0" smtClean="0">
              <a:ea typeface="ＭＳ Ｐゴシック" pitchFamily="34" charset="-128"/>
            </a:endParaRP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Who/what/where are other sources of information about the patient/scenario?</a:t>
            </a: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Who was the leader?</a:t>
            </a: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How did </a:t>
            </a:r>
            <a:r>
              <a:rPr lang="en-US" altLang="en-US" dirty="0" smtClean="0">
                <a:ea typeface="ＭＳ Ｐゴシック" pitchFamily="34" charset="-128"/>
              </a:rPr>
              <a:t>you ask for help?</a:t>
            </a:r>
          </a:p>
        </p:txBody>
      </p:sp>
      <p:pic>
        <p:nvPicPr>
          <p:cNvPr id="4098" name="Picture 2" descr="C:\Users\mollo002\AppData\Local\Microsoft\Windows\Temporary Internet Files\Content.IE5\BG86DSE7\QuickSt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6923" y="760446"/>
            <a:ext cx="2743200" cy="186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977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1981200" y="1981201"/>
            <a:ext cx="8229600" cy="4525963"/>
          </a:xfrm>
        </p:spPr>
        <p:txBody>
          <a:bodyPr/>
          <a:lstStyle/>
          <a:p>
            <a:pPr lvl="1">
              <a:buFont typeface="Arial" panose="020B0604020202020204" pitchFamily="34" charset="0"/>
              <a:buChar char="•"/>
            </a:pPr>
            <a:r>
              <a:rPr lang="en-US" altLang="en-US" dirty="0" smtClean="0">
                <a:ea typeface="ＭＳ Ｐゴシック" pitchFamily="34" charset="-128"/>
              </a:rPr>
              <a:t>Repeating what the participant said to help reiterate a point, or open a discussion</a:t>
            </a: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Relate the event to real life</a:t>
            </a: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If participants are apathetic, address questions to them by name or go around the room in sequence</a:t>
            </a:r>
          </a:p>
          <a:p>
            <a:pPr marL="457200" lvl="1" indent="0">
              <a:buNone/>
            </a:pPr>
            <a:endParaRPr lang="en-US" altLang="en-US" dirty="0" smtClean="0">
              <a:ea typeface="ＭＳ Ｐゴシック" pitchFamily="34" charset="-128"/>
            </a:endParaRPr>
          </a:p>
          <a:p>
            <a:pPr lvl="1">
              <a:buFont typeface="Arial" panose="020B0604020202020204" pitchFamily="34" charset="0"/>
              <a:buChar char="•"/>
            </a:pPr>
            <a:r>
              <a:rPr lang="en-US" altLang="en-US" dirty="0" smtClean="0">
                <a:ea typeface="ＭＳ Ｐゴシック" pitchFamily="34" charset="-128"/>
              </a:rPr>
              <a:t>Consider starting the debrief by calling on someone other than the primary participant</a:t>
            </a:r>
          </a:p>
        </p:txBody>
      </p:sp>
      <p:sp>
        <p:nvSpPr>
          <p:cNvPr id="2" name="Title 1"/>
          <p:cNvSpPr>
            <a:spLocks noGrp="1"/>
          </p:cNvSpPr>
          <p:nvPr>
            <p:ph type="title"/>
          </p:nvPr>
        </p:nvSpPr>
        <p:spPr/>
        <p:txBody>
          <a:bodyPr/>
          <a:lstStyle/>
          <a:p>
            <a:r>
              <a:rPr lang="en-US" dirty="0" smtClean="0"/>
              <a:t>Prompting discussion</a:t>
            </a:r>
            <a:endParaRPr lang="en-US" dirty="0"/>
          </a:p>
        </p:txBody>
      </p:sp>
      <p:pic>
        <p:nvPicPr>
          <p:cNvPr id="2050" name="Picture 2" descr="C:\Users\mollo002\AppData\Local\Microsoft\Windows\Temporary Internet Files\Content.IE5\DLCHT3D0\blog-comment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60" y="609600"/>
            <a:ext cx="1566862" cy="112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6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ea typeface="ＭＳ Ｐゴシック" pitchFamily="34" charset="-128"/>
              </a:rPr>
              <a:t>Questions?</a:t>
            </a:r>
          </a:p>
        </p:txBody>
      </p:sp>
      <p:sp>
        <p:nvSpPr>
          <p:cNvPr id="25603" name="Content Placeholder 2"/>
          <p:cNvSpPr>
            <a:spLocks noGrp="1"/>
          </p:cNvSpPr>
          <p:nvPr>
            <p:ph idx="1"/>
          </p:nvPr>
        </p:nvSpPr>
        <p:spPr/>
        <p:txBody>
          <a:bodyPr/>
          <a:lstStyle/>
          <a:p>
            <a:pPr lvl="1">
              <a:buFont typeface="Arial" panose="020B0604020202020204" pitchFamily="34" charset="0"/>
              <a:buChar char="•"/>
            </a:pPr>
            <a:r>
              <a:rPr lang="en-US" altLang="en-US" sz="2400" dirty="0" smtClean="0">
                <a:ea typeface="ＭＳ Ｐゴシック" pitchFamily="34" charset="-128"/>
              </a:rPr>
              <a:t>What were the pros, cons, or alternatives to an action?</a:t>
            </a:r>
          </a:p>
          <a:p>
            <a:pPr marL="457200" lvl="1" indent="0">
              <a:buNone/>
            </a:pPr>
            <a:endParaRPr lang="en-US" altLang="en-US" sz="2400" dirty="0" smtClean="0">
              <a:ea typeface="ＭＳ Ｐゴシック" pitchFamily="34" charset="-128"/>
            </a:endParaRPr>
          </a:p>
          <a:p>
            <a:pPr lvl="1">
              <a:buFont typeface="Arial" panose="020B0604020202020204" pitchFamily="34" charset="0"/>
              <a:buChar char="•"/>
            </a:pPr>
            <a:r>
              <a:rPr lang="en-US" altLang="en-US" sz="2400" dirty="0" smtClean="0">
                <a:ea typeface="ＭＳ Ｐゴシック" pitchFamily="34" charset="-128"/>
              </a:rPr>
              <a:t>If this were to happen in real life, what might you do in the future?</a:t>
            </a:r>
          </a:p>
          <a:p>
            <a:pPr marL="457200" lvl="1" indent="0">
              <a:buNone/>
            </a:pPr>
            <a:endParaRPr lang="en-US" altLang="en-US" sz="2400" dirty="0" smtClean="0">
              <a:ea typeface="ＭＳ Ｐゴシック" pitchFamily="34" charset="-128"/>
            </a:endParaRPr>
          </a:p>
          <a:p>
            <a:pPr lvl="1">
              <a:buFont typeface="Arial" panose="020B0604020202020204" pitchFamily="34" charset="0"/>
              <a:buChar char="•"/>
            </a:pPr>
            <a:r>
              <a:rPr lang="en-US" altLang="en-US" sz="2400" dirty="0" smtClean="0">
                <a:ea typeface="ＭＳ Ｐゴシック" pitchFamily="34" charset="-128"/>
              </a:rPr>
              <a:t>Did you find the scenario challenging?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3657601"/>
            <a:ext cx="19081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933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ea typeface="ＭＳ Ｐゴシック" pitchFamily="34" charset="-128"/>
              </a:rPr>
              <a:t>Fixation Errors</a:t>
            </a:r>
          </a:p>
        </p:txBody>
      </p:sp>
      <p:sp>
        <p:nvSpPr>
          <p:cNvPr id="28675" name="Content Placeholder 2"/>
          <p:cNvSpPr>
            <a:spLocks noGrp="1"/>
          </p:cNvSpPr>
          <p:nvPr>
            <p:ph idx="1"/>
          </p:nvPr>
        </p:nvSpPr>
        <p:spPr/>
        <p:txBody>
          <a:bodyPr/>
          <a:lstStyle/>
          <a:p>
            <a:pPr lvl="1">
              <a:buFont typeface="Arial" panose="020B0604020202020204" pitchFamily="34" charset="0"/>
              <a:buChar char="•"/>
            </a:pPr>
            <a:r>
              <a:rPr lang="en-US" altLang="en-US" sz="2400" dirty="0" smtClean="0">
                <a:ea typeface="ＭＳ Ｐゴシック" pitchFamily="34" charset="-128"/>
              </a:rPr>
              <a:t>What did you think was happening?</a:t>
            </a:r>
          </a:p>
          <a:p>
            <a:pPr marL="457200" lvl="1" indent="0">
              <a:buNone/>
            </a:pPr>
            <a:endParaRPr lang="en-US" altLang="en-US" sz="2400" dirty="0" smtClean="0">
              <a:ea typeface="ＭＳ Ｐゴシック" pitchFamily="34" charset="-128"/>
            </a:endParaRPr>
          </a:p>
          <a:p>
            <a:pPr lvl="1">
              <a:buFont typeface="Arial" panose="020B0604020202020204" pitchFamily="34" charset="0"/>
              <a:buChar char="•"/>
            </a:pPr>
            <a:r>
              <a:rPr lang="en-US" altLang="en-US" sz="2400" dirty="0" smtClean="0">
                <a:ea typeface="ＭＳ Ｐゴシック" pitchFamily="34" charset="-128"/>
              </a:rPr>
              <a:t>Has anything like this happened in real life?</a:t>
            </a:r>
          </a:p>
          <a:p>
            <a:pPr marL="457200" lvl="1" indent="0">
              <a:buNone/>
            </a:pPr>
            <a:endParaRPr lang="en-US" altLang="en-US" sz="2400" dirty="0" smtClean="0">
              <a:ea typeface="ＭＳ Ｐゴシック" pitchFamily="34" charset="-128"/>
            </a:endParaRPr>
          </a:p>
          <a:p>
            <a:pPr lvl="1">
              <a:buFont typeface="Arial" panose="020B0604020202020204" pitchFamily="34" charset="0"/>
              <a:buChar char="•"/>
            </a:pPr>
            <a:r>
              <a:rPr lang="en-US" altLang="en-US" sz="2400" dirty="0" smtClean="0">
                <a:ea typeface="ＭＳ Ｐゴシック" pitchFamily="34" charset="-128"/>
              </a:rPr>
              <a:t>What made it difficult to think of other options or possibilities at the time?</a:t>
            </a:r>
          </a:p>
        </p:txBody>
      </p:sp>
      <p:pic>
        <p:nvPicPr>
          <p:cNvPr id="3074" name="Picture 2" descr="C:\Users\mollo002\AppData\Local\Microsoft\Windows\Temporary Internet Files\Content.IE5\18W4K1BJ\creemcias_limitant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253" y="84613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9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of Best Practice (INACSL)</a:t>
            </a:r>
          </a:p>
        </p:txBody>
      </p:sp>
      <p:sp>
        <p:nvSpPr>
          <p:cNvPr id="3" name="Content Placeholder 2"/>
          <p:cNvSpPr>
            <a:spLocks noGrp="1"/>
          </p:cNvSpPr>
          <p:nvPr>
            <p:ph idx="1"/>
          </p:nvPr>
        </p:nvSpPr>
        <p:spPr/>
        <p:txBody>
          <a:bodyPr/>
          <a:lstStyle/>
          <a:p>
            <a:r>
              <a:rPr lang="en-US" dirty="0" smtClean="0"/>
              <a:t>Debriefing</a:t>
            </a:r>
          </a:p>
          <a:p>
            <a:endParaRPr lang="en-US" dirty="0" smtClean="0"/>
          </a:p>
          <a:p>
            <a:r>
              <a:rPr lang="en-US" dirty="0" smtClean="0"/>
              <a:t>Participant Evaluation</a:t>
            </a:r>
          </a:p>
          <a:p>
            <a:endParaRPr lang="en-US" dirty="0" smtClean="0"/>
          </a:p>
          <a:p>
            <a:r>
              <a:rPr lang="en-US" dirty="0" smtClean="0"/>
              <a:t>Professional Integrity</a:t>
            </a:r>
          </a:p>
          <a:p>
            <a:endParaRPr lang="en-US" dirty="0"/>
          </a:p>
          <a:p>
            <a:pPr marL="0" indent="0">
              <a:buNone/>
            </a:pPr>
            <a:endParaRPr lang="en-US" dirty="0" smtClean="0"/>
          </a:p>
          <a:p>
            <a:endParaRPr lang="en-US" dirty="0"/>
          </a:p>
          <a:p>
            <a:pPr marL="0" lvl="0" indent="0">
              <a:buNone/>
            </a:pPr>
            <a:r>
              <a:rPr lang="en-US" sz="2000" dirty="0"/>
              <a:t>Reference: INACSL Standards of Best Practice: </a:t>
            </a:r>
            <a:r>
              <a:rPr lang="en-US" sz="2000" dirty="0" err="1"/>
              <a:t>Simulation</a:t>
            </a:r>
            <a:r>
              <a:rPr lang="en-US" sz="2000" baseline="30000" dirty="0" err="1"/>
              <a:t>SM</a:t>
            </a:r>
            <a:r>
              <a:rPr lang="en-US" sz="2000" dirty="0"/>
              <a:t> </a:t>
            </a:r>
          </a:p>
          <a:p>
            <a:pPr marL="0" lvl="0" indent="0">
              <a:buNone/>
            </a:pPr>
            <a:r>
              <a:rPr lang="en-US" sz="2000" dirty="0"/>
              <a:t>	</a:t>
            </a:r>
            <a:r>
              <a:rPr lang="en-US" sz="2000" dirty="0">
                <a:hlinkClick r:id="rId3"/>
              </a:rPr>
              <a:t>https://</a:t>
            </a:r>
            <a:r>
              <a:rPr lang="en-US" sz="2000" dirty="0" smtClean="0">
                <a:hlinkClick r:id="rId3"/>
              </a:rPr>
              <a:t>member.inacsl.org/i4a/pages/index.cfm?pageid=3407</a:t>
            </a:r>
            <a:endParaRPr lang="en-US" sz="2000" dirty="0" smtClean="0"/>
          </a:p>
          <a:p>
            <a:pPr marL="0" lv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260" y="1915886"/>
            <a:ext cx="2050143" cy="27061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486" y="1066800"/>
            <a:ext cx="2574557" cy="48659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2873" y="1915887"/>
            <a:ext cx="2050143" cy="2706189"/>
          </a:xfrm>
          <a:prstGeom prst="rect">
            <a:avLst/>
          </a:prstGeom>
        </p:spPr>
      </p:pic>
    </p:spTree>
    <p:extLst>
      <p:ext uri="{BB962C8B-B14F-4D97-AF65-F5344CB8AC3E}">
        <p14:creationId xmlns:p14="http://schemas.microsoft.com/office/powerpoint/2010/main" val="342088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ea typeface="ＭＳ Ｐゴシック" pitchFamily="34" charset="-128"/>
              </a:rPr>
              <a:t>Debrief Wrap-up</a:t>
            </a:r>
            <a:endParaRPr lang="en-US" altLang="en-US" dirty="0">
              <a:ea typeface="ＭＳ Ｐゴシック" pitchFamily="34" charset="-128"/>
            </a:endParaRPr>
          </a:p>
        </p:txBody>
      </p:sp>
      <p:sp>
        <p:nvSpPr>
          <p:cNvPr id="29699" name="Content Placeholder 2"/>
          <p:cNvSpPr>
            <a:spLocks noGrp="1"/>
          </p:cNvSpPr>
          <p:nvPr>
            <p:ph idx="1"/>
          </p:nvPr>
        </p:nvSpPr>
        <p:spPr/>
        <p:txBody>
          <a:bodyPr>
            <a:normAutofit/>
          </a:bodyPr>
          <a:lstStyle/>
          <a:p>
            <a:pPr lvl="1">
              <a:buFont typeface="Arial" panose="020B0604020202020204" pitchFamily="34" charset="0"/>
              <a:buChar char="•"/>
            </a:pPr>
            <a:r>
              <a:rPr lang="en-US" altLang="en-US" sz="2400" dirty="0" smtClean="0">
                <a:ea typeface="ＭＳ Ｐゴシック" pitchFamily="34" charset="-128"/>
              </a:rPr>
              <a:t>How did you hand over the scenario?</a:t>
            </a:r>
          </a:p>
          <a:p>
            <a:pPr marL="457200" lvl="1" indent="0">
              <a:buNone/>
            </a:pPr>
            <a:endParaRPr lang="en-US" altLang="en-US" sz="2400" dirty="0" smtClean="0">
              <a:ea typeface="ＭＳ Ｐゴシック" pitchFamily="34" charset="-128"/>
            </a:endParaRPr>
          </a:p>
          <a:p>
            <a:pPr lvl="1">
              <a:buFont typeface="Arial" panose="020B0604020202020204" pitchFamily="34" charset="0"/>
              <a:buChar char="•"/>
            </a:pPr>
            <a:r>
              <a:rPr lang="en-US" altLang="en-US" sz="2400" dirty="0" smtClean="0">
                <a:ea typeface="ＭＳ Ｐゴシック" pitchFamily="34" charset="-128"/>
              </a:rPr>
              <a:t>What were the take home messages of the scenario (+ delta or pro, cons, alternatives can help here)?</a:t>
            </a:r>
          </a:p>
          <a:p>
            <a:pPr marL="457200" lvl="1" indent="0">
              <a:buNone/>
            </a:pPr>
            <a:endParaRPr lang="en-US" altLang="en-US" sz="2400" dirty="0" smtClean="0">
              <a:ea typeface="ＭＳ Ｐゴシック" pitchFamily="34" charset="-128"/>
            </a:endParaRPr>
          </a:p>
          <a:p>
            <a:pPr lvl="1">
              <a:buFont typeface="Arial" panose="020B0604020202020204" pitchFamily="34" charset="0"/>
              <a:buChar char="•"/>
            </a:pPr>
            <a:r>
              <a:rPr lang="en-US" altLang="en-US" sz="2400" dirty="0" smtClean="0">
                <a:ea typeface="ＭＳ Ｐゴシック" pitchFamily="34" charset="-128"/>
              </a:rPr>
              <a:t>Review the aim of the simulation and how this can help in real-life practice</a:t>
            </a:r>
          </a:p>
          <a:p>
            <a:pPr marL="457200" lvl="1" indent="0">
              <a:buNone/>
            </a:pPr>
            <a:endParaRPr lang="en-US" altLang="en-US" sz="2400" dirty="0" smtClean="0">
              <a:ea typeface="ＭＳ Ｐゴシック" pitchFamily="34" charset="-128"/>
            </a:endParaRPr>
          </a:p>
          <a:p>
            <a:pPr lvl="1">
              <a:buFont typeface="Arial" panose="020B0604020202020204" pitchFamily="34" charset="0"/>
              <a:buChar char="•"/>
            </a:pPr>
            <a:r>
              <a:rPr lang="en-US" altLang="en-US" sz="2400" dirty="0" smtClean="0">
                <a:ea typeface="ＭＳ Ｐゴシック" pitchFamily="34" charset="-128"/>
              </a:rPr>
              <a:t>Give the participants the opportunity to discuss/re-contact with you if there are further questions</a:t>
            </a:r>
          </a:p>
        </p:txBody>
      </p:sp>
      <p:pic>
        <p:nvPicPr>
          <p:cNvPr id="4098" name="Picture 2" descr="C:\Users\mollo002\AppData\Local\Microsoft\Windows\Temporary Internet Files\Content.IE5\18W4K1BJ\4df5121a2d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304800"/>
            <a:ext cx="1695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78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Professional Integrity</a:t>
            </a:r>
            <a:r>
              <a:rPr lang="en-US" dirty="0"/>
              <a:t>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Professional integrity is demonstrated an upheld by all involved in SBE.</a:t>
            </a:r>
          </a:p>
          <a:p>
            <a:pPr marL="0" indent="0">
              <a:buNone/>
            </a:pPr>
            <a:endParaRPr lang="en-US" dirty="0"/>
          </a:p>
          <a:p>
            <a:pPr marL="0" indent="0">
              <a:buNone/>
            </a:pPr>
            <a:r>
              <a:rPr lang="en-US" dirty="0" smtClean="0"/>
              <a:t>Criteria:</a:t>
            </a:r>
          </a:p>
          <a:p>
            <a:pPr marL="457200" indent="-457200">
              <a:buAutoNum type="arabicPeriod"/>
            </a:pPr>
            <a:r>
              <a:rPr lang="en-US" dirty="0" smtClean="0"/>
              <a:t>Foster and role model attributes of professional integrity at all times</a:t>
            </a:r>
          </a:p>
          <a:p>
            <a:pPr marL="457200" indent="-457200">
              <a:buAutoNum type="arabicPeriod"/>
            </a:pPr>
            <a:r>
              <a:rPr lang="en-US" dirty="0" smtClean="0"/>
              <a:t>Follow standards of practice, guidelines, principles, and ethics of one’s profession</a:t>
            </a:r>
          </a:p>
          <a:p>
            <a:pPr marL="457200" indent="-457200">
              <a:buAutoNum type="arabicPeriod"/>
            </a:pPr>
            <a:r>
              <a:rPr lang="en-US" dirty="0" smtClean="0"/>
              <a:t>Create and maintain a safe learning environment</a:t>
            </a:r>
          </a:p>
          <a:p>
            <a:pPr marL="457200" indent="-457200">
              <a:buAutoNum type="arabicPeriod"/>
            </a:pPr>
            <a:r>
              <a:rPr lang="en-US" dirty="0" smtClean="0"/>
              <a:t>Require confidentiality of the performances and scenario content based on institution policy </a:t>
            </a:r>
            <a:r>
              <a:rPr lang="en-US" smtClean="0"/>
              <a:t>and procedures</a:t>
            </a:r>
            <a:endParaRPr lang="en-US" dirty="0"/>
          </a:p>
        </p:txBody>
      </p:sp>
    </p:spTree>
    <p:extLst>
      <p:ext uri="{BB962C8B-B14F-4D97-AF65-F5344CB8AC3E}">
        <p14:creationId xmlns:p14="http://schemas.microsoft.com/office/powerpoint/2010/main" val="2391150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Debriefing</a:t>
            </a:r>
            <a:endParaRPr lang="en-US" dirty="0"/>
          </a:p>
        </p:txBody>
      </p:sp>
      <p:sp>
        <p:nvSpPr>
          <p:cNvPr id="3" name="Content Placeholder 2"/>
          <p:cNvSpPr>
            <a:spLocks noGrp="1"/>
          </p:cNvSpPr>
          <p:nvPr>
            <p:ph idx="1"/>
          </p:nvPr>
        </p:nvSpPr>
        <p:spPr/>
        <p:txBody>
          <a:bodyPr/>
          <a:lstStyle/>
          <a:p>
            <a:pPr marL="0" indent="0">
              <a:buNone/>
            </a:pPr>
            <a:r>
              <a:rPr lang="en-US" dirty="0" smtClean="0"/>
              <a:t>All SBEs include a planned debriefing session aimed at improving future performance.</a:t>
            </a:r>
          </a:p>
          <a:p>
            <a:pPr marL="0" indent="0">
              <a:buNone/>
            </a:pPr>
            <a:endParaRPr lang="en-US" dirty="0"/>
          </a:p>
          <a:p>
            <a:pPr marL="0" indent="0">
              <a:buNone/>
            </a:pPr>
            <a:r>
              <a:rPr lang="en-US" dirty="0" smtClean="0"/>
              <a:t>Criteria:</a:t>
            </a:r>
          </a:p>
          <a:p>
            <a:pPr marL="0" lvl="0" indent="0">
              <a:buNone/>
            </a:pPr>
            <a:r>
              <a:rPr lang="en-US" dirty="0"/>
              <a:t>1. Competent facilitator</a:t>
            </a:r>
          </a:p>
          <a:p>
            <a:pPr marL="0" lvl="0" indent="0">
              <a:buNone/>
            </a:pPr>
            <a:r>
              <a:rPr lang="en-US" dirty="0"/>
              <a:t>2. Conducted in an environment that is </a:t>
            </a:r>
            <a:r>
              <a:rPr lang="en-US" dirty="0" smtClean="0"/>
              <a:t>conducive to </a:t>
            </a:r>
            <a:r>
              <a:rPr lang="en-US" dirty="0"/>
              <a:t>learning </a:t>
            </a:r>
          </a:p>
          <a:p>
            <a:pPr marL="0" lvl="0" indent="0">
              <a:buNone/>
            </a:pPr>
            <a:r>
              <a:rPr lang="en-US" dirty="0"/>
              <a:t>3. Facilitated by a person(s) who observes </a:t>
            </a:r>
            <a:r>
              <a:rPr lang="en-US" dirty="0" smtClean="0"/>
              <a:t>the simulated experience</a:t>
            </a:r>
            <a:endParaRPr lang="en-US" dirty="0"/>
          </a:p>
          <a:p>
            <a:pPr marL="0" lvl="0" indent="0">
              <a:buNone/>
            </a:pPr>
            <a:r>
              <a:rPr lang="en-US" dirty="0"/>
              <a:t>4. Based on a structured framework for debriefing</a:t>
            </a:r>
          </a:p>
          <a:p>
            <a:pPr marL="0" lvl="0" indent="0">
              <a:buNone/>
            </a:pPr>
            <a:r>
              <a:rPr lang="en-US" dirty="0"/>
              <a:t>5. Congruent with the participants’ objectives </a:t>
            </a:r>
            <a:r>
              <a:rPr lang="en-US" dirty="0" smtClean="0"/>
              <a:t>and outcomes </a:t>
            </a:r>
            <a:r>
              <a:rPr lang="en-US" dirty="0"/>
              <a:t>of </a:t>
            </a:r>
            <a:r>
              <a:rPr lang="en-US" dirty="0" smtClean="0"/>
              <a:t>the SBE</a:t>
            </a:r>
            <a:endParaRPr lang="en-US" dirty="0"/>
          </a:p>
        </p:txBody>
      </p:sp>
    </p:spTree>
    <p:extLst>
      <p:ext uri="{BB962C8B-B14F-4D97-AF65-F5344CB8AC3E}">
        <p14:creationId xmlns:p14="http://schemas.microsoft.com/office/powerpoint/2010/main" val="217087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Competent Facilitator</a:t>
            </a:r>
            <a:endParaRPr lang="en-US" dirty="0"/>
          </a:p>
        </p:txBody>
      </p:sp>
      <p:sp>
        <p:nvSpPr>
          <p:cNvPr id="3" name="Content Placeholder 2"/>
          <p:cNvSpPr>
            <a:spLocks noGrp="1"/>
          </p:cNvSpPr>
          <p:nvPr>
            <p:ph idx="1"/>
          </p:nvPr>
        </p:nvSpPr>
        <p:spPr/>
        <p:txBody>
          <a:bodyPr/>
          <a:lstStyle/>
          <a:p>
            <a:endParaRPr lang="en-US" dirty="0" smtClean="0"/>
          </a:p>
          <a:p>
            <a:r>
              <a:rPr lang="en-US" dirty="0" smtClean="0"/>
              <a:t>Implement best practices in debriefing and facilitate reflection</a:t>
            </a:r>
          </a:p>
          <a:p>
            <a:endParaRPr lang="en-US" dirty="0"/>
          </a:p>
          <a:p>
            <a:r>
              <a:rPr lang="en-US" dirty="0" smtClean="0"/>
              <a:t>Seek feedback using an established instrument</a:t>
            </a:r>
          </a:p>
          <a:p>
            <a:endParaRPr lang="en-US" dirty="0" smtClean="0"/>
          </a:p>
          <a:p>
            <a:r>
              <a:rPr lang="en-US" dirty="0" smtClean="0"/>
              <a:t>Actively maintain debriefing skills</a:t>
            </a:r>
          </a:p>
          <a:p>
            <a:endParaRPr lang="en-US" dirty="0" smtClean="0"/>
          </a:p>
          <a:p>
            <a:r>
              <a:rPr lang="en-US" dirty="0" smtClean="0"/>
              <a:t>Participate in initial and ongoing formal education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736" y="2929618"/>
            <a:ext cx="2705100" cy="1695450"/>
          </a:xfrm>
          <a:prstGeom prst="rect">
            <a:avLst/>
          </a:prstGeom>
        </p:spPr>
      </p:pic>
    </p:spTree>
    <p:extLst>
      <p:ext uri="{BB962C8B-B14F-4D97-AF65-F5344CB8AC3E}">
        <p14:creationId xmlns:p14="http://schemas.microsoft.com/office/powerpoint/2010/main" val="38345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Conducive to Learning</a:t>
            </a:r>
            <a:endParaRPr lang="en-US" dirty="0"/>
          </a:p>
        </p:txBody>
      </p:sp>
      <p:sp>
        <p:nvSpPr>
          <p:cNvPr id="3" name="Content Placeholder 2"/>
          <p:cNvSpPr>
            <a:spLocks noGrp="1"/>
          </p:cNvSpPr>
          <p:nvPr>
            <p:ph idx="1"/>
          </p:nvPr>
        </p:nvSpPr>
        <p:spPr/>
        <p:txBody>
          <a:bodyPr/>
          <a:lstStyle/>
          <a:p>
            <a:r>
              <a:rPr lang="en-US" dirty="0" smtClean="0"/>
              <a:t>Orientation, Code </a:t>
            </a:r>
            <a:r>
              <a:rPr lang="en-US" dirty="0"/>
              <a:t>of conduct </a:t>
            </a:r>
            <a:r>
              <a:rPr lang="en-US" dirty="0" smtClean="0"/>
              <a:t>rules, Confidentiality</a:t>
            </a:r>
          </a:p>
          <a:p>
            <a:endParaRPr lang="en-US" dirty="0"/>
          </a:p>
          <a:p>
            <a:r>
              <a:rPr lang="en-US" dirty="0" smtClean="0"/>
              <a:t>Utilize supportive demeanor to encourage discussion</a:t>
            </a:r>
          </a:p>
          <a:p>
            <a:endParaRPr lang="en-US" dirty="0"/>
          </a:p>
          <a:p>
            <a:r>
              <a:rPr lang="en-US" dirty="0" smtClean="0"/>
              <a:t>Debrief immediately and in a separate room</a:t>
            </a:r>
          </a:p>
          <a:p>
            <a:endParaRPr lang="en-US" dirty="0" smtClean="0"/>
          </a:p>
          <a:p>
            <a:r>
              <a:rPr lang="en-US" dirty="0" smtClean="0"/>
              <a:t>Manage emotional and unexpected learner responses</a:t>
            </a:r>
          </a:p>
          <a:p>
            <a:endParaRPr lang="en-US" dirty="0" smtClean="0"/>
          </a:p>
          <a:p>
            <a:r>
              <a:rPr lang="en-US" dirty="0" smtClean="0"/>
              <a:t>Balance participation of all learners </a:t>
            </a:r>
          </a:p>
          <a:p>
            <a:endParaRPr lang="en-US" dirty="0" smtClean="0"/>
          </a:p>
          <a:p>
            <a:endParaRPr lang="en-US" dirty="0"/>
          </a:p>
        </p:txBody>
      </p:sp>
      <p:sp>
        <p:nvSpPr>
          <p:cNvPr id="4" name="AutoShape 2" descr="Image result for debrief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877301" y="2518505"/>
            <a:ext cx="3314699" cy="2065851"/>
          </a:xfrm>
          <a:prstGeom prst="rect">
            <a:avLst/>
          </a:prstGeom>
        </p:spPr>
      </p:pic>
    </p:spTree>
    <p:extLst>
      <p:ext uri="{BB962C8B-B14F-4D97-AF65-F5344CB8AC3E}">
        <p14:creationId xmlns:p14="http://schemas.microsoft.com/office/powerpoint/2010/main" val="67680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Actively Observes the Simulation </a:t>
            </a:r>
            <a:endParaRPr lang="en-US" dirty="0"/>
          </a:p>
        </p:txBody>
      </p:sp>
      <p:sp>
        <p:nvSpPr>
          <p:cNvPr id="3" name="Content Placeholder 2"/>
          <p:cNvSpPr>
            <a:spLocks noGrp="1"/>
          </p:cNvSpPr>
          <p:nvPr>
            <p:ph idx="1"/>
          </p:nvPr>
        </p:nvSpPr>
        <p:spPr/>
        <p:txBody>
          <a:bodyPr/>
          <a:lstStyle/>
          <a:p>
            <a:r>
              <a:rPr lang="en-US" dirty="0" smtClean="0"/>
              <a:t>Need concentrated attention and not distracted</a:t>
            </a:r>
          </a:p>
          <a:p>
            <a:endParaRPr lang="en-US" dirty="0" smtClean="0"/>
          </a:p>
          <a:p>
            <a:r>
              <a:rPr lang="en-US" dirty="0" smtClean="0"/>
              <a:t>Choose appropriate feedback technique</a:t>
            </a:r>
          </a:p>
          <a:p>
            <a:endParaRPr lang="en-US" dirty="0" smtClean="0"/>
          </a:p>
          <a:p>
            <a:r>
              <a:rPr lang="en-US" dirty="0" smtClean="0"/>
              <a:t>Provide formative feedback</a:t>
            </a:r>
          </a:p>
          <a:p>
            <a:endParaRPr lang="en-US" dirty="0"/>
          </a:p>
          <a:p>
            <a:r>
              <a:rPr lang="en-US" dirty="0" smtClean="0"/>
              <a:t>Summarize learning to close gaps in knowledge and reasoning</a:t>
            </a:r>
          </a:p>
          <a:p>
            <a:endParaRPr lang="en-US" dirty="0"/>
          </a:p>
          <a:p>
            <a:r>
              <a:rPr lang="en-US" dirty="0" smtClean="0"/>
              <a:t>Application to future clinical situations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86" y="1221257"/>
            <a:ext cx="2920315" cy="2920315"/>
          </a:xfrm>
          <a:prstGeom prst="rect">
            <a:avLst/>
          </a:prstGeom>
        </p:spPr>
      </p:pic>
    </p:spTree>
    <p:extLst>
      <p:ext uri="{BB962C8B-B14F-4D97-AF65-F5344CB8AC3E}">
        <p14:creationId xmlns:p14="http://schemas.microsoft.com/office/powerpoint/2010/main" val="251128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Debriefing</a:t>
            </a:r>
            <a:endParaRPr lang="en-US" dirty="0"/>
          </a:p>
        </p:txBody>
      </p:sp>
      <p:sp>
        <p:nvSpPr>
          <p:cNvPr id="3" name="Content Placeholder 2"/>
          <p:cNvSpPr>
            <a:spLocks noGrp="1"/>
          </p:cNvSpPr>
          <p:nvPr>
            <p:ph idx="1"/>
          </p:nvPr>
        </p:nvSpPr>
        <p:spPr/>
        <p:txBody>
          <a:bodyPr/>
          <a:lstStyle/>
          <a:p>
            <a:endParaRPr lang="en-US" dirty="0" smtClean="0"/>
          </a:p>
          <a:p>
            <a:r>
              <a:rPr lang="en-US" dirty="0" smtClean="0"/>
              <a:t>Gather, Analyze, Summarize (GAS)</a:t>
            </a:r>
          </a:p>
          <a:p>
            <a:r>
              <a:rPr lang="en-US" dirty="0" smtClean="0"/>
              <a:t>Debriefing with Good Judgement</a:t>
            </a:r>
          </a:p>
          <a:p>
            <a:r>
              <a:rPr lang="en-US" dirty="0" smtClean="0"/>
              <a:t>Promoting Excellence and Reflective </a:t>
            </a:r>
            <a:r>
              <a:rPr lang="en-US" dirty="0"/>
              <a:t>L</a:t>
            </a:r>
            <a:r>
              <a:rPr lang="en-US" dirty="0" smtClean="0"/>
              <a:t>earning in Simulation (PEARLS)</a:t>
            </a:r>
          </a:p>
          <a:p>
            <a:r>
              <a:rPr lang="en-US" dirty="0" smtClean="0"/>
              <a:t>Debriefing for Meaningful Learning (DML)</a:t>
            </a:r>
          </a:p>
          <a:p>
            <a:r>
              <a:rPr lang="en-US" dirty="0" smtClean="0"/>
              <a:t>Plus-Delta</a:t>
            </a:r>
          </a:p>
          <a:p>
            <a:r>
              <a:rPr lang="en-US" dirty="0" smtClean="0"/>
              <a:t>3D Model of Debriefing</a:t>
            </a:r>
          </a:p>
          <a:p>
            <a:r>
              <a:rPr lang="en-US" dirty="0" smtClean="0"/>
              <a:t>OPT Model of Clinical Reasoning</a:t>
            </a:r>
            <a:endParaRPr lang="en-US" dirty="0"/>
          </a:p>
        </p:txBody>
      </p:sp>
      <p:sp>
        <p:nvSpPr>
          <p:cNvPr id="4" name="AutoShape 2" descr="Image result for debriefing pictures"/>
          <p:cNvSpPr>
            <a:spLocks noChangeAspect="1" noChangeArrowheads="1"/>
          </p:cNvSpPr>
          <p:nvPr/>
        </p:nvSpPr>
        <p:spPr bwMode="auto">
          <a:xfrm>
            <a:off x="-2100649" y="-144463"/>
            <a:ext cx="2561024" cy="25610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093676" y="3514967"/>
            <a:ext cx="3488725" cy="2793760"/>
          </a:xfrm>
          <a:prstGeom prst="rect">
            <a:avLst/>
          </a:prstGeom>
        </p:spPr>
      </p:pic>
    </p:spTree>
    <p:extLst>
      <p:ext uri="{BB962C8B-B14F-4D97-AF65-F5344CB8AC3E}">
        <p14:creationId xmlns:p14="http://schemas.microsoft.com/office/powerpoint/2010/main" val="346944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ea typeface="ＭＳ Ｐゴシック" pitchFamily="34" charset="-128"/>
              </a:rPr>
              <a:t>Common Debriefing Method</a:t>
            </a:r>
          </a:p>
        </p:txBody>
      </p:sp>
      <p:sp>
        <p:nvSpPr>
          <p:cNvPr id="22531" name="Content Placeholder 2"/>
          <p:cNvSpPr>
            <a:spLocks noGrp="1"/>
          </p:cNvSpPr>
          <p:nvPr>
            <p:ph idx="1"/>
          </p:nvPr>
        </p:nvSpPr>
        <p:spPr/>
        <p:txBody>
          <a:bodyPr/>
          <a:lstStyle/>
          <a:p>
            <a:r>
              <a:rPr lang="en-US" altLang="en-US" dirty="0" smtClean="0">
                <a:ea typeface="ＭＳ Ｐゴシック" pitchFamily="34" charset="-128"/>
              </a:rPr>
              <a:t>Pros – Cons – Alternatives</a:t>
            </a:r>
          </a:p>
          <a:p>
            <a:r>
              <a:rPr lang="en-US" altLang="en-US" dirty="0" smtClean="0">
                <a:ea typeface="ＭＳ Ｐゴシック" pitchFamily="34" charset="-128"/>
              </a:rPr>
              <a:t>Plus (+) Delta Method</a:t>
            </a:r>
          </a:p>
          <a:p>
            <a:endParaRPr lang="en-US" altLang="en-US" dirty="0"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22134777"/>
              </p:ext>
            </p:extLst>
          </p:nvPr>
        </p:nvGraphicFramePr>
        <p:xfrm>
          <a:off x="2743200" y="2761860"/>
          <a:ext cx="7287208" cy="3108327"/>
        </p:xfrm>
        <a:graphic>
          <a:graphicData uri="http://schemas.openxmlformats.org/drawingml/2006/table">
            <a:tbl>
              <a:tblPr firstRow="1" bandRow="1">
                <a:tableStyleId>{5C22544A-7EE6-4342-B048-85BDC9FD1C3A}</a:tableStyleId>
              </a:tblPr>
              <a:tblGrid>
                <a:gridCol w="3643604">
                  <a:extLst>
                    <a:ext uri="{9D8B030D-6E8A-4147-A177-3AD203B41FA5}">
                      <a16:colId xmlns:a16="http://schemas.microsoft.com/office/drawing/2014/main" val="20000"/>
                    </a:ext>
                  </a:extLst>
                </a:gridCol>
                <a:gridCol w="3643604">
                  <a:extLst>
                    <a:ext uri="{9D8B030D-6E8A-4147-A177-3AD203B41FA5}">
                      <a16:colId xmlns:a16="http://schemas.microsoft.com/office/drawing/2014/main" val="20001"/>
                    </a:ext>
                  </a:extLst>
                </a:gridCol>
              </a:tblGrid>
              <a:tr h="598701">
                <a:tc>
                  <a:txBody>
                    <a:bodyPr/>
                    <a:lstStyle/>
                    <a:p>
                      <a:pPr algn="ctr"/>
                      <a:r>
                        <a:rPr lang="en-US" sz="1800" dirty="0" smtClean="0"/>
                        <a:t>+</a:t>
                      </a:r>
                      <a:endParaRPr lang="en-US" sz="1800" dirty="0"/>
                    </a:p>
                  </a:txBody>
                  <a:tcPr marT="45728" marB="45728"/>
                </a:tc>
                <a:tc>
                  <a:txBody>
                    <a:bodyPr/>
                    <a:lstStyle/>
                    <a:p>
                      <a:pPr algn="ctr"/>
                      <a:r>
                        <a:rPr lang="en-US" sz="1800" dirty="0" smtClean="0"/>
                        <a:t>Delta</a:t>
                      </a:r>
                      <a:endParaRPr lang="en-US" sz="1800" dirty="0"/>
                    </a:p>
                  </a:txBody>
                  <a:tcPr marT="45728" marB="45728"/>
                </a:tc>
                <a:extLst>
                  <a:ext uri="{0D108BD9-81ED-4DB2-BD59-A6C34878D82A}">
                    <a16:rowId xmlns:a16="http://schemas.microsoft.com/office/drawing/2014/main" val="10000"/>
                  </a:ext>
                </a:extLst>
              </a:tr>
              <a:tr h="1476250">
                <a:tc>
                  <a:txBody>
                    <a:bodyPr/>
                    <a:lstStyle/>
                    <a:p>
                      <a:r>
                        <a:rPr lang="en-US" sz="1800" dirty="0" smtClean="0"/>
                        <a:t>Example</a:t>
                      </a:r>
                      <a:r>
                        <a:rPr lang="en-US" sz="1800" baseline="0" dirty="0" smtClean="0"/>
                        <a:t> of good behaviors/actions</a:t>
                      </a:r>
                      <a:endParaRPr lang="en-US" sz="1800" dirty="0"/>
                    </a:p>
                  </a:txBody>
                  <a:tcPr marT="45728" marB="45728"/>
                </a:tc>
                <a:tc>
                  <a:txBody>
                    <a:bodyPr/>
                    <a:lstStyle/>
                    <a:p>
                      <a:r>
                        <a:rPr lang="en-US" sz="1800" dirty="0" smtClean="0"/>
                        <a:t>Behaviors/actions</a:t>
                      </a:r>
                      <a:r>
                        <a:rPr lang="en-US" sz="1800" baseline="0" dirty="0" smtClean="0"/>
                        <a:t> that would change or improve in the future</a:t>
                      </a:r>
                      <a:endParaRPr lang="en-US" sz="1800" dirty="0"/>
                    </a:p>
                  </a:txBody>
                  <a:tcPr marT="45728" marB="45728"/>
                </a:tc>
                <a:extLst>
                  <a:ext uri="{0D108BD9-81ED-4DB2-BD59-A6C34878D82A}">
                    <a16:rowId xmlns:a16="http://schemas.microsoft.com/office/drawing/2014/main" val="10001"/>
                  </a:ext>
                </a:extLst>
              </a:tr>
              <a:tr h="1033376">
                <a:tc>
                  <a:txBody>
                    <a:bodyPr/>
                    <a:lstStyle/>
                    <a:p>
                      <a:r>
                        <a:rPr lang="en-US" sz="1800" dirty="0" smtClean="0"/>
                        <a:t>Easier Task or behaviors </a:t>
                      </a:r>
                      <a:endParaRPr lang="en-US" sz="1800" dirty="0"/>
                    </a:p>
                  </a:txBody>
                  <a:tcPr marT="45728" marB="45728"/>
                </a:tc>
                <a:tc>
                  <a:txBody>
                    <a:bodyPr/>
                    <a:lstStyle/>
                    <a:p>
                      <a:r>
                        <a:rPr lang="en-US" sz="1800" dirty="0" smtClean="0"/>
                        <a:t>Behaviors</a:t>
                      </a:r>
                      <a:r>
                        <a:rPr lang="en-US" sz="1800" baseline="0" dirty="0" smtClean="0"/>
                        <a:t> or actions that were difficult</a:t>
                      </a:r>
                      <a:endParaRPr lang="en-US" sz="1800" dirty="0"/>
                    </a:p>
                  </a:txBody>
                  <a:tcPr marT="45728" marB="4572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90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ea typeface="ＭＳ Ｐゴシック" pitchFamily="34" charset="-128"/>
              </a:rPr>
              <a:t>Factors to Consider in Debriefing</a:t>
            </a:r>
          </a:p>
        </p:txBody>
      </p:sp>
      <p:sp>
        <p:nvSpPr>
          <p:cNvPr id="17411" name="Content Placeholder 2"/>
          <p:cNvSpPr>
            <a:spLocks noGrp="1"/>
          </p:cNvSpPr>
          <p:nvPr>
            <p:ph idx="1"/>
          </p:nvPr>
        </p:nvSpPr>
        <p:spPr/>
        <p:txBody>
          <a:bodyPr/>
          <a:lstStyle/>
          <a:p>
            <a:endParaRPr lang="en-US" altLang="en-US" dirty="0" smtClean="0">
              <a:ea typeface="ＭＳ Ｐゴシック" pitchFamily="34" charset="-128"/>
            </a:endParaRPr>
          </a:p>
          <a:p>
            <a:r>
              <a:rPr lang="en-US" altLang="en-US" dirty="0" smtClean="0">
                <a:ea typeface="ＭＳ Ｐゴシック" pitchFamily="34" charset="-128"/>
              </a:rPr>
              <a:t>Objectives of the exercise</a:t>
            </a:r>
          </a:p>
          <a:p>
            <a:r>
              <a:rPr lang="en-US" altLang="en-US" dirty="0" smtClean="0">
                <a:ea typeface="ＭＳ Ｐゴシック" pitchFamily="34" charset="-128"/>
              </a:rPr>
              <a:t>Complexity of the scenario</a:t>
            </a:r>
          </a:p>
          <a:p>
            <a:r>
              <a:rPr lang="en-US" altLang="en-US" dirty="0" smtClean="0">
                <a:ea typeface="ＭＳ Ｐゴシック" pitchFamily="34" charset="-128"/>
              </a:rPr>
              <a:t>Experience level of the learners</a:t>
            </a:r>
          </a:p>
          <a:p>
            <a:r>
              <a:rPr lang="en-US" altLang="en-US" dirty="0" smtClean="0">
                <a:ea typeface="ＭＳ Ｐゴシック" pitchFamily="34" charset="-128"/>
              </a:rPr>
              <a:t>Familiarity of learners with the environment</a:t>
            </a:r>
          </a:p>
          <a:p>
            <a:r>
              <a:rPr lang="en-US" altLang="en-US" dirty="0" smtClean="0">
                <a:ea typeface="ＭＳ Ｐゴシック" pitchFamily="34" charset="-128"/>
              </a:rPr>
              <a:t>Time available for the session</a:t>
            </a:r>
          </a:p>
          <a:p>
            <a:r>
              <a:rPr lang="en-US" altLang="en-US" dirty="0" smtClean="0">
                <a:ea typeface="ＭＳ Ｐゴシック" pitchFamily="34" charset="-128"/>
              </a:rPr>
              <a:t>Role of simulation in curriculum</a:t>
            </a:r>
          </a:p>
          <a:p>
            <a:r>
              <a:rPr lang="en-US" altLang="en-US" dirty="0" smtClean="0">
                <a:ea typeface="ＭＳ Ｐゴシック" pitchFamily="34" charset="-128"/>
              </a:rPr>
              <a:t>Individual personalities and relationships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144" y="2269216"/>
            <a:ext cx="3888132" cy="2587375"/>
          </a:xfrm>
          <a:prstGeom prst="rect">
            <a:avLst/>
          </a:prstGeom>
        </p:spPr>
      </p:pic>
    </p:spTree>
    <p:extLst>
      <p:ext uri="{BB962C8B-B14F-4D97-AF65-F5344CB8AC3E}">
        <p14:creationId xmlns:p14="http://schemas.microsoft.com/office/powerpoint/2010/main" val="396437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TotalTime>
  <Words>1483</Words>
  <Application>Microsoft Office PowerPoint</Application>
  <PresentationFormat>Widescreen</PresentationFormat>
  <Paragraphs>228</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ＭＳ Ｐゴシック</vt:lpstr>
      <vt:lpstr>Arial</vt:lpstr>
      <vt:lpstr>Calibri</vt:lpstr>
      <vt:lpstr>Wingdings</vt:lpstr>
      <vt:lpstr>1_Office Theme</vt:lpstr>
      <vt:lpstr>Bringing Simulation to Life by Integrating the INACSL Standards  of Best Practice  Margory Molloy, DNP, RN, CNE, CHSE Danett S. Cantey, MSN, RN, CNE, CHSE Adrienne Small, DNP, RN, CNE, CHSE Jacqueline Vaughn, BSN, RN, CHSE   </vt:lpstr>
      <vt:lpstr>Standards of Best Practice (INACSL)</vt:lpstr>
      <vt:lpstr>Debriefing</vt:lpstr>
      <vt:lpstr>Competent Facilitator</vt:lpstr>
      <vt:lpstr>Environment Conducive to Learning</vt:lpstr>
      <vt:lpstr>Facilitator Actively Observes the Simulation </vt:lpstr>
      <vt:lpstr>Frameworks for Debriefing</vt:lpstr>
      <vt:lpstr>Common Debriefing Method</vt:lpstr>
      <vt:lpstr>Factors to Consider in Debriefing</vt:lpstr>
      <vt:lpstr>Debriefing starts with the “Prebriefing”</vt:lpstr>
      <vt:lpstr>Reflective Practice</vt:lpstr>
      <vt:lpstr>Practical Aspects of Debriefing</vt:lpstr>
      <vt:lpstr>Debriefing Practical Aspects- Tips</vt:lpstr>
      <vt:lpstr>Debriefing Practical Aspects- Tips (continued)</vt:lpstr>
      <vt:lpstr>Debriefing Traps…</vt:lpstr>
      <vt:lpstr>Opening lines…</vt:lpstr>
      <vt:lpstr>Prompting discussion</vt:lpstr>
      <vt:lpstr>Questions?</vt:lpstr>
      <vt:lpstr>Fixation Errors</vt:lpstr>
      <vt:lpstr>Debrief Wrap-up</vt:lpstr>
      <vt:lpstr>Professional Integrity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Strategies for Addressing Perceived Barriers to Education for Pre-Licensure Male Nursing Students</dc:title>
  <dc:creator>Brett Morgan</dc:creator>
  <cp:lastModifiedBy>Administrator</cp:lastModifiedBy>
  <cp:revision>147</cp:revision>
  <dcterms:created xsi:type="dcterms:W3CDTF">2018-03-11T14:19:56Z</dcterms:created>
  <dcterms:modified xsi:type="dcterms:W3CDTF">2019-07-29T21:48:34Z</dcterms:modified>
</cp:coreProperties>
</file>