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311" r:id="rId2"/>
    <p:sldId id="256" r:id="rId3"/>
    <p:sldId id="334" r:id="rId4"/>
    <p:sldId id="312" r:id="rId5"/>
    <p:sldId id="325" r:id="rId6"/>
    <p:sldId id="326" r:id="rId7"/>
    <p:sldId id="331" r:id="rId8"/>
    <p:sldId id="318" r:id="rId9"/>
    <p:sldId id="328" r:id="rId10"/>
    <p:sldId id="330" r:id="rId11"/>
    <p:sldId id="315" r:id="rId12"/>
    <p:sldId id="336" r:id="rId13"/>
    <p:sldId id="316" r:id="rId14"/>
    <p:sldId id="329" r:id="rId15"/>
    <p:sldId id="317" r:id="rId16"/>
    <p:sldId id="320" r:id="rId17"/>
    <p:sldId id="335" r:id="rId18"/>
    <p:sldId id="327" r:id="rId19"/>
    <p:sldId id="332" r:id="rId20"/>
    <p:sldId id="333" r:id="rId21"/>
    <p:sldId id="262" r:id="rId22"/>
    <p:sldId id="32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1527F-CDEE-40E3-A5F9-A165EE759F25}" type="datetimeFigureOut">
              <a:rPr lang="en-US" smtClean="0"/>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03A0E-1900-4EE2-B022-C82B4C596ED2}" type="slidenum">
              <a:rPr lang="en-US" smtClean="0"/>
              <a:t>‹#›</a:t>
            </a:fld>
            <a:endParaRPr lang="en-US"/>
          </a:p>
        </p:txBody>
      </p:sp>
    </p:spTree>
    <p:extLst>
      <p:ext uri="{BB962C8B-B14F-4D97-AF65-F5344CB8AC3E}">
        <p14:creationId xmlns:p14="http://schemas.microsoft.com/office/powerpoint/2010/main" val="428951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https://ja.dh.duke.edu/duke-continuing-education-planning-monthly-series-2023 </a:t>
            </a:r>
          </a:p>
        </p:txBody>
      </p:sp>
      <p:sp>
        <p:nvSpPr>
          <p:cNvPr id="4" name="Slide Number Placeholder 3"/>
          <p:cNvSpPr>
            <a:spLocks noGrp="1"/>
          </p:cNvSpPr>
          <p:nvPr>
            <p:ph type="sldNum" sz="quarter" idx="5"/>
          </p:nvPr>
        </p:nvSpPr>
        <p:spPr/>
        <p:txBody>
          <a:bodyPr/>
          <a:lstStyle/>
          <a:p>
            <a:fld id="{B87A9CD2-63A0-4A06-8ECD-F6C7E3E7059D}" type="slidenum">
              <a:rPr lang="en-US" smtClean="0"/>
              <a:t>1</a:t>
            </a:fld>
            <a:endParaRPr lang="en-US"/>
          </a:p>
        </p:txBody>
      </p:sp>
    </p:spTree>
    <p:extLst>
      <p:ext uri="{BB962C8B-B14F-4D97-AF65-F5344CB8AC3E}">
        <p14:creationId xmlns:p14="http://schemas.microsoft.com/office/powerpoint/2010/main" val="25704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F03A0E-1900-4EE2-B022-C82B4C596E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48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Physician</a:t>
            </a:r>
            <a:r>
              <a:rPr lang="en-US" baseline="0" dirty="0" smtClean="0"/>
              <a:t> would fill these documents out. The physician would need to be in the same discipline or one of the disciplines of the MOC awarded.  The physician cannot be on the planning committee</a:t>
            </a:r>
            <a:endParaRPr lang="en-US" dirty="0"/>
          </a:p>
        </p:txBody>
      </p:sp>
      <p:sp>
        <p:nvSpPr>
          <p:cNvPr id="4" name="Slide Number Placeholder 3"/>
          <p:cNvSpPr>
            <a:spLocks noGrp="1"/>
          </p:cNvSpPr>
          <p:nvPr>
            <p:ph type="sldNum" sz="quarter" idx="10"/>
          </p:nvPr>
        </p:nvSpPr>
        <p:spPr/>
        <p:txBody>
          <a:bodyPr/>
          <a:lstStyle/>
          <a:p>
            <a:fld id="{CDF03A0E-1900-4EE2-B022-C82B4C596ED2}" type="slidenum">
              <a:rPr lang="en-US" smtClean="0"/>
              <a:t>18</a:t>
            </a:fld>
            <a:endParaRPr lang="en-US"/>
          </a:p>
        </p:txBody>
      </p:sp>
    </p:spTree>
    <p:extLst>
      <p:ext uri="{BB962C8B-B14F-4D97-AF65-F5344CB8AC3E}">
        <p14:creationId xmlns:p14="http://schemas.microsoft.com/office/powerpoint/2010/main" val="34809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03A0E-1900-4EE2-B022-C82B4C596ED2}" type="slidenum">
              <a:rPr lang="en-US" smtClean="0"/>
              <a:t>2</a:t>
            </a:fld>
            <a:endParaRPr lang="en-US"/>
          </a:p>
        </p:txBody>
      </p:sp>
    </p:spTree>
    <p:extLst>
      <p:ext uri="{BB962C8B-B14F-4D97-AF65-F5344CB8AC3E}">
        <p14:creationId xmlns:p14="http://schemas.microsoft.com/office/powerpoint/2010/main" val="390553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logos are from</a:t>
            </a:r>
            <a:r>
              <a:rPr lang="en-US" baseline="0" dirty="0" smtClean="0"/>
              <a:t> our website, they are correctly presented. Both are square or rectangular shaped and they are legible. </a:t>
            </a:r>
          </a:p>
          <a:p>
            <a:endParaRPr lang="en-US" baseline="0" dirty="0" smtClean="0"/>
          </a:p>
          <a:p>
            <a:r>
              <a:rPr lang="en-US" baseline="0" dirty="0" smtClean="0"/>
              <a:t>The bottom logos are incorrect! The first one to the left is barely visible and the right one looks cool but it does not accurately represent the IACET logo, therefore the “cool one” is wrong too. </a:t>
            </a:r>
            <a:endParaRPr lang="en-US" dirty="0"/>
          </a:p>
        </p:txBody>
      </p:sp>
      <p:sp>
        <p:nvSpPr>
          <p:cNvPr id="4" name="Slide Number Placeholder 3"/>
          <p:cNvSpPr>
            <a:spLocks noGrp="1"/>
          </p:cNvSpPr>
          <p:nvPr>
            <p:ph type="sldNum" sz="quarter" idx="10"/>
          </p:nvPr>
        </p:nvSpPr>
        <p:spPr/>
        <p:txBody>
          <a:bodyPr/>
          <a:lstStyle/>
          <a:p>
            <a:fld id="{CDF03A0E-1900-4EE2-B022-C82B4C596ED2}" type="slidenum">
              <a:rPr lang="en-US" smtClean="0"/>
              <a:t>6</a:t>
            </a:fld>
            <a:endParaRPr lang="en-US"/>
          </a:p>
        </p:txBody>
      </p:sp>
    </p:spTree>
    <p:extLst>
      <p:ext uri="{BB962C8B-B14F-4D97-AF65-F5344CB8AC3E}">
        <p14:creationId xmlns:p14="http://schemas.microsoft.com/office/powerpoint/2010/main" val="348262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mitigation form is used when a</a:t>
            </a:r>
            <a:r>
              <a:rPr lang="en-US" baseline="0" dirty="0" smtClean="0"/>
              <a:t> speaker has financial relationships. Speakers are asked to list financial relationships on this form and our office will conclude what steps are needed to mitigate the relevant financial relationship. Typically we will ask for the speaker to disclose financial relationships. Ways to disclose can include written form on a slide show or verbally presented. If we feel the financial relationship may cause bias but we need a professional to ensure it doesn’t we will ask for a peer review for to be completed. </a:t>
            </a:r>
            <a:endParaRPr lang="en-US" dirty="0"/>
          </a:p>
        </p:txBody>
      </p:sp>
      <p:sp>
        <p:nvSpPr>
          <p:cNvPr id="4" name="Slide Number Placeholder 3"/>
          <p:cNvSpPr>
            <a:spLocks noGrp="1"/>
          </p:cNvSpPr>
          <p:nvPr>
            <p:ph type="sldNum" sz="quarter" idx="5"/>
          </p:nvPr>
        </p:nvSpPr>
        <p:spPr/>
        <p:txBody>
          <a:bodyPr/>
          <a:lstStyle/>
          <a:p>
            <a:fld id="{CDF03A0E-1900-4EE2-B022-C82B4C596ED2}" type="slidenum">
              <a:rPr lang="en-US" smtClean="0"/>
              <a:t>8</a:t>
            </a:fld>
            <a:endParaRPr lang="en-US"/>
          </a:p>
        </p:txBody>
      </p:sp>
    </p:spTree>
    <p:extLst>
      <p:ext uri="{BB962C8B-B14F-4D97-AF65-F5344CB8AC3E}">
        <p14:creationId xmlns:p14="http://schemas.microsoft.com/office/powerpoint/2010/main" val="383606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peer</a:t>
            </a:r>
            <a:r>
              <a:rPr lang="en-US" baseline="0" dirty="0" smtClean="0"/>
              <a:t> review form must be completed by a physician in the same discipline as the speaker/ or course content. This person will need to attest that there is no bias in the content by reviewing the content and completing this document. </a:t>
            </a:r>
            <a:endParaRPr lang="en-US" dirty="0"/>
          </a:p>
        </p:txBody>
      </p:sp>
      <p:sp>
        <p:nvSpPr>
          <p:cNvPr id="4" name="Slide Number Placeholder 3"/>
          <p:cNvSpPr>
            <a:spLocks noGrp="1"/>
          </p:cNvSpPr>
          <p:nvPr>
            <p:ph type="sldNum" sz="quarter" idx="10"/>
          </p:nvPr>
        </p:nvSpPr>
        <p:spPr/>
        <p:txBody>
          <a:bodyPr/>
          <a:lstStyle/>
          <a:p>
            <a:fld id="{CDF03A0E-1900-4EE2-B022-C82B4C596ED2}" type="slidenum">
              <a:rPr lang="en-US" smtClean="0"/>
              <a:t>9</a:t>
            </a:fld>
            <a:endParaRPr lang="en-US"/>
          </a:p>
        </p:txBody>
      </p:sp>
    </p:spTree>
    <p:extLst>
      <p:ext uri="{BB962C8B-B14F-4D97-AF65-F5344CB8AC3E}">
        <p14:creationId xmlns:p14="http://schemas.microsoft.com/office/powerpoint/2010/main" val="419495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three types of courses, Lives </a:t>
            </a:r>
            <a:r>
              <a:rPr lang="en-US" dirty="0" err="1" smtClean="0"/>
              <a:t>Activites</a:t>
            </a:r>
            <a:r>
              <a:rPr lang="en-US" dirty="0" smtClean="0"/>
              <a:t>, </a:t>
            </a:r>
            <a:r>
              <a:rPr lang="en-US" dirty="0" err="1" smtClean="0"/>
              <a:t>Eduring</a:t>
            </a:r>
            <a:r>
              <a:rPr lang="en-US" baseline="0" dirty="0" smtClean="0"/>
              <a:t> Activities and Regularly Scheduled Series. Today, we will discuss what is needed from each course type once the application is approved. </a:t>
            </a:r>
            <a:endParaRPr lang="en-US" dirty="0"/>
          </a:p>
        </p:txBody>
      </p:sp>
      <p:sp>
        <p:nvSpPr>
          <p:cNvPr id="4" name="Slide Number Placeholder 3"/>
          <p:cNvSpPr>
            <a:spLocks noGrp="1"/>
          </p:cNvSpPr>
          <p:nvPr>
            <p:ph type="sldNum" sz="quarter" idx="5"/>
          </p:nvPr>
        </p:nvSpPr>
        <p:spPr/>
        <p:txBody>
          <a:bodyPr/>
          <a:lstStyle/>
          <a:p>
            <a:fld id="{CDF03A0E-1900-4EE2-B022-C82B4C596ED2}" type="slidenum">
              <a:rPr lang="en-US" smtClean="0"/>
              <a:t>11</a:t>
            </a:fld>
            <a:endParaRPr lang="en-US"/>
          </a:p>
        </p:txBody>
      </p:sp>
    </p:spTree>
    <p:extLst>
      <p:ext uri="{BB962C8B-B14F-4D97-AF65-F5344CB8AC3E}">
        <p14:creationId xmlns:p14="http://schemas.microsoft.com/office/powerpoint/2010/main" val="102027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three types of courses, Lives </a:t>
            </a:r>
            <a:r>
              <a:rPr lang="en-US" dirty="0" err="1" smtClean="0"/>
              <a:t>Activites</a:t>
            </a:r>
            <a:r>
              <a:rPr lang="en-US" dirty="0" smtClean="0"/>
              <a:t>, </a:t>
            </a:r>
            <a:r>
              <a:rPr lang="en-US" dirty="0" err="1" smtClean="0"/>
              <a:t>Eduring</a:t>
            </a:r>
            <a:r>
              <a:rPr lang="en-US" baseline="0" dirty="0" smtClean="0"/>
              <a:t> Activities and Regularly Scheduled Series. Today, we will discuss what is needed from each course type once the application is approved.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F03A0E-1900-4EE2-B022-C82B4C596E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6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see the sample Approved Email. Attached in the Live Activity Email is the….</a:t>
            </a:r>
            <a:endParaRPr lang="en-US" dirty="0"/>
          </a:p>
        </p:txBody>
      </p:sp>
      <p:sp>
        <p:nvSpPr>
          <p:cNvPr id="4" name="Slide Number Placeholder 3"/>
          <p:cNvSpPr>
            <a:spLocks noGrp="1"/>
          </p:cNvSpPr>
          <p:nvPr>
            <p:ph type="sldNum" sz="quarter" idx="5"/>
          </p:nvPr>
        </p:nvSpPr>
        <p:spPr/>
        <p:txBody>
          <a:bodyPr/>
          <a:lstStyle/>
          <a:p>
            <a:fld id="{CDF03A0E-1900-4EE2-B022-C82B4C596ED2}" type="slidenum">
              <a:rPr lang="en-US" smtClean="0"/>
              <a:t>13</a:t>
            </a:fld>
            <a:endParaRPr lang="en-US"/>
          </a:p>
        </p:txBody>
      </p:sp>
    </p:spTree>
    <p:extLst>
      <p:ext uri="{BB962C8B-B14F-4D97-AF65-F5344CB8AC3E}">
        <p14:creationId xmlns:p14="http://schemas.microsoft.com/office/powerpoint/2010/main" val="71226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Enduring</a:t>
            </a:r>
            <a:r>
              <a:rPr lang="en-US" baseline="0" dirty="0" smtClean="0"/>
              <a:t> Activity emails include a link to your course in ETHOS and a designation letter. We want to ensure that the course is built correctly, it helps to have a second set of eyes so we encourage our associates to take a trial run through the course and make sure all content is presented accurately. If the course is not in our system but it has been approved for credit we then require quarterly Evaluations and Attendance rosters from the course. Please note that enduring activities last for 2 years on our website or outwardly housed. </a:t>
            </a:r>
            <a:endParaRPr lang="en-US" dirty="0"/>
          </a:p>
        </p:txBody>
      </p:sp>
      <p:sp>
        <p:nvSpPr>
          <p:cNvPr id="4" name="Slide Number Placeholder 3"/>
          <p:cNvSpPr>
            <a:spLocks noGrp="1"/>
          </p:cNvSpPr>
          <p:nvPr>
            <p:ph type="sldNum" sz="quarter" idx="5"/>
          </p:nvPr>
        </p:nvSpPr>
        <p:spPr/>
        <p:txBody>
          <a:bodyPr/>
          <a:lstStyle/>
          <a:p>
            <a:fld id="{CDF03A0E-1900-4EE2-B022-C82B4C596ED2}" type="slidenum">
              <a:rPr lang="en-US" smtClean="0"/>
              <a:t>16</a:t>
            </a:fld>
            <a:endParaRPr lang="en-US"/>
          </a:p>
        </p:txBody>
      </p:sp>
    </p:spTree>
    <p:extLst>
      <p:ext uri="{BB962C8B-B14F-4D97-AF65-F5344CB8AC3E}">
        <p14:creationId xmlns:p14="http://schemas.microsoft.com/office/powerpoint/2010/main" val="130878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FB427F-BD33-45E2-9969-2173F16DFB1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D9110-94AC-473E-9716-A711CF4A370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57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11FB427F-BD33-45E2-9969-2173F16DFB13}" type="datetimeFigureOut">
              <a:rPr lang="en-US" smtClean="0"/>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135665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FB427F-BD33-45E2-9969-2173F16DFB1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407627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FB427F-BD33-45E2-9969-2173F16DFB1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D9110-94AC-473E-9716-A711CF4A370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4731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FB427F-BD33-45E2-9969-2173F16DFB1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2461032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FB427F-BD33-45E2-9969-2173F16DFB1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D9110-94AC-473E-9716-A711CF4A370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70638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FB427F-BD33-45E2-9969-2173F16DFB1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317925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FB427F-BD33-45E2-9969-2173F16DFB1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321935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FB427F-BD33-45E2-9969-2173F16DFB1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47310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FB427F-BD33-45E2-9969-2173F16DFB1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219136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FB427F-BD33-45E2-9969-2173F16DFB1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364002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FB427F-BD33-45E2-9969-2173F16DFB13}"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307534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FB427F-BD33-45E2-9969-2173F16DFB13}" type="datetimeFigureOut">
              <a:rPr lang="en-US" smtClean="0"/>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46460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FB427F-BD33-45E2-9969-2173F16DFB13}" type="datetimeFigureOut">
              <a:rPr lang="en-US" smtClean="0"/>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355760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B427F-BD33-45E2-9969-2173F16DFB13}" type="datetimeFigureOut">
              <a:rPr lang="en-US" smtClean="0"/>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231510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FB427F-BD33-45E2-9969-2173F16DFB13}"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160468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FB427F-BD33-45E2-9969-2173F16DFB13}"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D9110-94AC-473E-9716-A711CF4A3700}" type="slidenum">
              <a:rPr lang="en-US" smtClean="0"/>
              <a:t>‹#›</a:t>
            </a:fld>
            <a:endParaRPr lang="en-US"/>
          </a:p>
        </p:txBody>
      </p:sp>
    </p:spTree>
    <p:extLst>
      <p:ext uri="{BB962C8B-B14F-4D97-AF65-F5344CB8AC3E}">
        <p14:creationId xmlns:p14="http://schemas.microsoft.com/office/powerpoint/2010/main" val="251616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1FB427F-BD33-45E2-9969-2173F16DFB13}" type="datetimeFigureOut">
              <a:rPr lang="en-US" smtClean="0"/>
              <a:t>6/17/2024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C2D9110-94AC-473E-9716-A711CF4A3700}" type="slidenum">
              <a:rPr lang="en-US" smtClean="0"/>
              <a:t>‹#›</a:t>
            </a:fld>
            <a:endParaRPr lang="en-US"/>
          </a:p>
        </p:txBody>
      </p:sp>
    </p:spTree>
    <p:extLst>
      <p:ext uri="{BB962C8B-B14F-4D97-AF65-F5344CB8AC3E}">
        <p14:creationId xmlns:p14="http://schemas.microsoft.com/office/powerpoint/2010/main" val="112696501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defTabSz="685800">
              <a:spcBef>
                <a:spcPct val="20000"/>
              </a:spcBef>
              <a:defRPr/>
            </a:pPr>
            <a:r>
              <a:rPr lang="en-US" dirty="0"/>
              <a:t/>
            </a:r>
            <a:br>
              <a:rPr lang="en-US" dirty="0"/>
            </a:br>
            <a:r>
              <a:rPr lang="en-US" dirty="0" smtClean="0"/>
              <a:t> </a:t>
            </a:r>
            <a:r>
              <a:rPr lang="en-US" sz="2800" dirty="0"/>
              <a:t/>
            </a:r>
            <a:br>
              <a:rPr lang="en-US" sz="2800" dirty="0"/>
            </a:br>
            <a:r>
              <a:rPr lang="en-US" sz="2800" dirty="0" smtClean="0"/>
              <a:t>DUKE </a:t>
            </a:r>
            <a:r>
              <a:rPr lang="en-US" sz="2800" dirty="0"/>
              <a:t>CONTINUING EDUCATION PLANNING MONTHLY </a:t>
            </a:r>
            <a:r>
              <a:rPr lang="en-US" sz="2800" dirty="0" smtClean="0"/>
              <a:t>SERIES </a:t>
            </a:r>
            <a:r>
              <a:rPr lang="en-US" sz="2800" dirty="0" smtClean="0"/>
              <a:t>2024</a:t>
            </a:r>
            <a:endParaRPr lang="en-US" sz="2800" dirty="0"/>
          </a:p>
        </p:txBody>
      </p:sp>
      <p:pic>
        <p:nvPicPr>
          <p:cNvPr id="6" name="Picture 5" descr="\\duhsnas-pri\home\so64\FSDesktop\Documents\CME\CERESOURCE COPY OF\JA Approved Logos\Logo IACE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280" y="5246717"/>
            <a:ext cx="2103120" cy="1534956"/>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2945910" y="170824"/>
            <a:ext cx="5683741" cy="848351"/>
          </a:xfrm>
          <a:prstGeom prst="rect">
            <a:avLst/>
          </a:prstGeom>
          <a:noFill/>
          <a:ln>
            <a:noFill/>
          </a:ln>
        </p:spPr>
      </p:pic>
      <p:pic>
        <p:nvPicPr>
          <p:cNvPr id="3" name="Picture 2">
            <a:extLst>
              <a:ext uri="{FF2B5EF4-FFF2-40B4-BE49-F238E27FC236}">
                <a16:creationId xmlns:a16="http://schemas.microsoft.com/office/drawing/2014/main" id="{4B4751AA-9DFC-49BD-923D-8CD0CC6EF76D}"/>
              </a:ext>
            </a:extLst>
          </p:cNvPr>
          <p:cNvPicPr>
            <a:picLocks noChangeAspect="1"/>
          </p:cNvPicPr>
          <p:nvPr/>
        </p:nvPicPr>
        <p:blipFill>
          <a:blip r:embed="rId5"/>
          <a:stretch>
            <a:fillRect/>
          </a:stretch>
        </p:blipFill>
        <p:spPr>
          <a:xfrm>
            <a:off x="0" y="6257712"/>
            <a:ext cx="4530804" cy="590975"/>
          </a:xfrm>
          <a:prstGeom prst="rect">
            <a:avLst/>
          </a:prstGeom>
        </p:spPr>
      </p:pic>
      <p:pic>
        <p:nvPicPr>
          <p:cNvPr id="4" name="Picture 3"/>
          <p:cNvPicPr>
            <a:picLocks noChangeAspect="1"/>
          </p:cNvPicPr>
          <p:nvPr/>
        </p:nvPicPr>
        <p:blipFill>
          <a:blip r:embed="rId6"/>
          <a:stretch>
            <a:fillRect/>
          </a:stretch>
        </p:blipFill>
        <p:spPr>
          <a:xfrm>
            <a:off x="7000240" y="5246716"/>
            <a:ext cx="2915125" cy="1534957"/>
          </a:xfrm>
          <a:prstGeom prst="rect">
            <a:avLst/>
          </a:prstGeom>
        </p:spPr>
      </p:pic>
    </p:spTree>
    <p:extLst>
      <p:ext uri="{BB962C8B-B14F-4D97-AF65-F5344CB8AC3E}">
        <p14:creationId xmlns:p14="http://schemas.microsoft.com/office/powerpoint/2010/main" val="68236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220132"/>
            <a:ext cx="8534400" cy="1507067"/>
          </a:xfrm>
        </p:spPr>
        <p:txBody>
          <a:bodyPr/>
          <a:lstStyle/>
          <a:p>
            <a:r>
              <a:rPr lang="en-US" dirty="0" smtClean="0"/>
              <a:t>Attendance Roster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8161" y="1595324"/>
            <a:ext cx="5842432" cy="4363125"/>
          </a:xfrm>
        </p:spPr>
      </p:pic>
      <p:pic>
        <p:nvPicPr>
          <p:cNvPr id="5" name="Picture 4" descr="Abs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71" y="4297680"/>
            <a:ext cx="1457569" cy="1457569"/>
          </a:xfrm>
          <a:prstGeom prst="rect">
            <a:avLst/>
          </a:prstGeom>
        </p:spPr>
      </p:pic>
    </p:spTree>
    <p:extLst>
      <p:ext uri="{BB962C8B-B14F-4D97-AF65-F5344CB8AC3E}">
        <p14:creationId xmlns:p14="http://schemas.microsoft.com/office/powerpoint/2010/main" val="297675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EDD478-6041-45B9-B623-442C3F8A21C6}"/>
              </a:ext>
            </a:extLst>
          </p:cNvPr>
          <p:cNvSpPr txBox="1"/>
          <p:nvPr/>
        </p:nvSpPr>
        <p:spPr>
          <a:xfrm>
            <a:off x="717425" y="748044"/>
            <a:ext cx="7278254" cy="584775"/>
          </a:xfrm>
          <a:prstGeom prst="rect">
            <a:avLst/>
          </a:prstGeom>
          <a:noFill/>
        </p:spPr>
        <p:txBody>
          <a:bodyPr wrap="square" rtlCol="0">
            <a:spAutoFit/>
          </a:bodyPr>
          <a:lstStyle/>
          <a:p>
            <a:r>
              <a:rPr lang="en-US" sz="3200" dirty="0" smtClean="0"/>
              <a:t>Course Types</a:t>
            </a:r>
            <a:endParaRPr lang="en-US" sz="3200" dirty="0"/>
          </a:p>
        </p:txBody>
      </p:sp>
      <p:sp>
        <p:nvSpPr>
          <p:cNvPr id="7" name="TextBox 6">
            <a:extLst>
              <a:ext uri="{FF2B5EF4-FFF2-40B4-BE49-F238E27FC236}">
                <a16:creationId xmlns:a16="http://schemas.microsoft.com/office/drawing/2014/main" id="{8973BE73-5C3C-4ED6-BF36-FF3E6F427A5D}"/>
              </a:ext>
            </a:extLst>
          </p:cNvPr>
          <p:cNvSpPr txBox="1"/>
          <p:nvPr/>
        </p:nvSpPr>
        <p:spPr>
          <a:xfrm>
            <a:off x="717425" y="2061981"/>
            <a:ext cx="530814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Live </a:t>
            </a:r>
            <a:r>
              <a:rPr lang="en-US" dirty="0" smtClean="0"/>
              <a:t>Activity</a:t>
            </a:r>
          </a:p>
          <a:p>
            <a:endParaRPr lang="en-US" dirty="0"/>
          </a:p>
          <a:p>
            <a:pPr marL="285750" indent="-285750">
              <a:buFont typeface="Arial" panose="020B0604020202020204" pitchFamily="34" charset="0"/>
              <a:buChar char="•"/>
            </a:pPr>
            <a:r>
              <a:rPr lang="en-US" dirty="0"/>
              <a:t>Enduring </a:t>
            </a:r>
            <a:r>
              <a:rPr lang="en-US" dirty="0" smtClean="0"/>
              <a:t>Activity</a:t>
            </a:r>
          </a:p>
          <a:p>
            <a:endParaRPr lang="en-US" dirty="0"/>
          </a:p>
          <a:p>
            <a:pPr marL="285750" indent="-285750">
              <a:buFont typeface="Arial" panose="020B0604020202020204" pitchFamily="34" charset="0"/>
              <a:buChar char="•"/>
            </a:pPr>
            <a:r>
              <a:rPr lang="en-US" dirty="0"/>
              <a:t>Regularly Scheduled Series(RSS)</a:t>
            </a:r>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CCA1E6BE-9D2D-440F-9BD3-50598AECD7DA}"/>
              </a:ext>
            </a:extLst>
          </p:cNvPr>
          <p:cNvPicPr>
            <a:picLocks noChangeAspect="1"/>
          </p:cNvPicPr>
          <p:nvPr/>
        </p:nvPicPr>
        <p:blipFill>
          <a:blip r:embed="rId3"/>
          <a:stretch>
            <a:fillRect/>
          </a:stretch>
        </p:blipFill>
        <p:spPr>
          <a:xfrm>
            <a:off x="0" y="6238240"/>
            <a:ext cx="4439920" cy="619760"/>
          </a:xfrm>
          <a:prstGeom prst="rect">
            <a:avLst/>
          </a:prstGeom>
        </p:spPr>
      </p:pic>
    </p:spTree>
    <p:extLst>
      <p:ext uri="{BB962C8B-B14F-4D97-AF65-F5344CB8AC3E}">
        <p14:creationId xmlns:p14="http://schemas.microsoft.com/office/powerpoint/2010/main" val="3941023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gs>
            <a:gs pos="0">
              <a:schemeClr val="bg1">
                <a:lumMod val="75000"/>
              </a:schemeClr>
            </a:gs>
          </a:gsLst>
          <a:lin ang="612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A1E6BE-9D2D-440F-9BD3-50598AECD7DA}"/>
              </a:ext>
            </a:extLst>
          </p:cNvPr>
          <p:cNvPicPr>
            <a:picLocks noChangeAspect="1"/>
          </p:cNvPicPr>
          <p:nvPr/>
        </p:nvPicPr>
        <p:blipFill>
          <a:blip r:embed="rId3"/>
          <a:stretch>
            <a:fillRect/>
          </a:stretch>
        </p:blipFill>
        <p:spPr>
          <a:xfrm>
            <a:off x="0" y="6238240"/>
            <a:ext cx="4439920" cy="619760"/>
          </a:xfrm>
          <a:prstGeom prst="rect">
            <a:avLst/>
          </a:prstGeom>
        </p:spPr>
      </p:pic>
      <p:sp>
        <p:nvSpPr>
          <p:cNvPr id="3" name="Rectangle 2"/>
          <p:cNvSpPr/>
          <p:nvPr/>
        </p:nvSpPr>
        <p:spPr>
          <a:xfrm>
            <a:off x="4009292" y="2806914"/>
            <a:ext cx="4957206" cy="584775"/>
          </a:xfrm>
          <a:prstGeom prst="rect">
            <a:avLst/>
          </a:prstGeom>
        </p:spPr>
        <p:txBody>
          <a:bodyPr wrap="square">
            <a:spAutoFit/>
          </a:bodyPr>
          <a:lstStyle/>
          <a:p>
            <a:r>
              <a:rPr lang="en-US" sz="3200" dirty="0" smtClean="0">
                <a:solidFill>
                  <a:prstClr val="white"/>
                </a:solidFill>
              </a:rPr>
              <a:t>Approved Emails </a:t>
            </a:r>
            <a:endParaRPr lang="en-US" sz="2800" dirty="0"/>
          </a:p>
        </p:txBody>
      </p:sp>
    </p:spTree>
    <p:extLst>
      <p:ext uri="{BB962C8B-B14F-4D97-AF65-F5344CB8AC3E}">
        <p14:creationId xmlns:p14="http://schemas.microsoft.com/office/powerpoint/2010/main" val="3981701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EDD478-6041-45B9-B623-442C3F8A21C6}"/>
              </a:ext>
            </a:extLst>
          </p:cNvPr>
          <p:cNvSpPr txBox="1"/>
          <p:nvPr/>
        </p:nvSpPr>
        <p:spPr>
          <a:xfrm>
            <a:off x="866512" y="678470"/>
            <a:ext cx="7278254" cy="369332"/>
          </a:xfrm>
          <a:prstGeom prst="rect">
            <a:avLst/>
          </a:prstGeom>
          <a:noFill/>
        </p:spPr>
        <p:txBody>
          <a:bodyPr wrap="square" rtlCol="0">
            <a:spAutoFit/>
          </a:bodyPr>
          <a:lstStyle/>
          <a:p>
            <a:r>
              <a:rPr lang="en-US" dirty="0"/>
              <a:t>Your </a:t>
            </a:r>
            <a:r>
              <a:rPr lang="en-US" b="1" dirty="0"/>
              <a:t>Live Activity </a:t>
            </a:r>
            <a:r>
              <a:rPr lang="en-US" dirty="0"/>
              <a:t>was </a:t>
            </a:r>
            <a:r>
              <a:rPr lang="en-US" dirty="0" smtClean="0"/>
              <a:t>Approved!</a:t>
            </a:r>
            <a:endParaRPr lang="en-US" dirty="0"/>
          </a:p>
        </p:txBody>
      </p:sp>
      <p:sp>
        <p:nvSpPr>
          <p:cNvPr id="7" name="TextBox 6">
            <a:extLst>
              <a:ext uri="{FF2B5EF4-FFF2-40B4-BE49-F238E27FC236}">
                <a16:creationId xmlns:a16="http://schemas.microsoft.com/office/drawing/2014/main" id="{8973BE73-5C3C-4ED6-BF36-FF3E6F427A5D}"/>
              </a:ext>
            </a:extLst>
          </p:cNvPr>
          <p:cNvSpPr txBox="1"/>
          <p:nvPr/>
        </p:nvSpPr>
        <p:spPr>
          <a:xfrm>
            <a:off x="498764" y="1422400"/>
            <a:ext cx="9014691" cy="646331"/>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061C2CD6-2891-46BA-B909-62902AAF124E}"/>
              </a:ext>
            </a:extLst>
          </p:cNvPr>
          <p:cNvPicPr>
            <a:picLocks noChangeAspect="1"/>
          </p:cNvPicPr>
          <p:nvPr/>
        </p:nvPicPr>
        <p:blipFill>
          <a:blip r:embed="rId3"/>
          <a:stretch>
            <a:fillRect/>
          </a:stretch>
        </p:blipFill>
        <p:spPr>
          <a:xfrm>
            <a:off x="5344998" y="1047802"/>
            <a:ext cx="6571642" cy="5296013"/>
          </a:xfrm>
          <a:prstGeom prst="rect">
            <a:avLst/>
          </a:prstGeom>
        </p:spPr>
      </p:pic>
      <p:pic>
        <p:nvPicPr>
          <p:cNvPr id="5" name="Picture 4">
            <a:extLst>
              <a:ext uri="{FF2B5EF4-FFF2-40B4-BE49-F238E27FC236}">
                <a16:creationId xmlns:a16="http://schemas.microsoft.com/office/drawing/2014/main" id="{DFD7BE31-00B9-48C2-8B4D-4F4678F4D4F3}"/>
              </a:ext>
            </a:extLst>
          </p:cNvPr>
          <p:cNvPicPr>
            <a:picLocks noChangeAspect="1"/>
          </p:cNvPicPr>
          <p:nvPr/>
        </p:nvPicPr>
        <p:blipFill>
          <a:blip r:embed="rId4"/>
          <a:stretch>
            <a:fillRect/>
          </a:stretch>
        </p:blipFill>
        <p:spPr>
          <a:xfrm>
            <a:off x="-1" y="6035040"/>
            <a:ext cx="4985167" cy="822961"/>
          </a:xfrm>
          <a:prstGeom prst="rect">
            <a:avLst/>
          </a:prstGeom>
        </p:spPr>
      </p:pic>
      <p:sp>
        <p:nvSpPr>
          <p:cNvPr id="8" name="TextBox 7">
            <a:extLst>
              <a:ext uri="{FF2B5EF4-FFF2-40B4-BE49-F238E27FC236}">
                <a16:creationId xmlns:a16="http://schemas.microsoft.com/office/drawing/2014/main" id="{EDA93061-B589-47C1-BC98-859E9CA53643}"/>
              </a:ext>
            </a:extLst>
          </p:cNvPr>
          <p:cNvSpPr txBox="1"/>
          <p:nvPr/>
        </p:nvSpPr>
        <p:spPr>
          <a:xfrm>
            <a:off x="866512" y="1487948"/>
            <a:ext cx="4280523" cy="3570208"/>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Approval </a:t>
            </a:r>
            <a:r>
              <a:rPr lang="en-US" b="1" u="sng" dirty="0" smtClean="0">
                <a:latin typeface="Arial" panose="020B0604020202020204" pitchFamily="34" charset="0"/>
                <a:cs typeface="Arial" panose="020B0604020202020204" pitchFamily="34" charset="0"/>
              </a:rPr>
              <a:t>email </a:t>
            </a:r>
            <a:endParaRPr lang="en-US" b="1" u="sng"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Attachments Included: </a:t>
            </a:r>
          </a:p>
          <a:p>
            <a:endParaRPr lang="en-US" sz="1600" dirty="0">
              <a:latin typeface="Arial" panose="020B0604020202020204" pitchFamily="34" charset="0"/>
              <a:cs typeface="Arial" panose="020B0604020202020204" pitchFamily="34" charset="0"/>
            </a:endParaRPr>
          </a:p>
          <a:p>
            <a:pPr marL="514350" indent="-514350">
              <a:buFont typeface="Wingdings" panose="05000000000000000000" pitchFamily="2" charset="2"/>
              <a:buChar char="q"/>
            </a:pPr>
            <a:r>
              <a:rPr lang="en-US" sz="1600" dirty="0">
                <a:latin typeface="Arial" panose="020B0604020202020204" pitchFamily="34" charset="0"/>
                <a:cs typeface="Arial" panose="020B0604020202020204" pitchFamily="34" charset="0"/>
              </a:rPr>
              <a:t>Designation </a:t>
            </a:r>
            <a:r>
              <a:rPr lang="en-US" sz="1600" dirty="0" smtClean="0">
                <a:latin typeface="Arial" panose="020B0604020202020204" pitchFamily="34" charset="0"/>
                <a:cs typeface="Arial" panose="020B0604020202020204" pitchFamily="34" charset="0"/>
              </a:rPr>
              <a:t>letter</a:t>
            </a:r>
          </a:p>
          <a:p>
            <a:endParaRPr lang="en-US" sz="1600" dirty="0">
              <a:latin typeface="Arial" panose="020B0604020202020204" pitchFamily="34" charset="0"/>
              <a:cs typeface="Arial" panose="020B0604020202020204" pitchFamily="34" charset="0"/>
            </a:endParaRPr>
          </a:p>
          <a:p>
            <a:pPr marL="514350" indent="-514350">
              <a:buFont typeface="Wingdings" panose="05000000000000000000" pitchFamily="2" charset="2"/>
              <a:buChar char="q"/>
            </a:pPr>
            <a:r>
              <a:rPr lang="en-US" sz="1600" dirty="0">
                <a:latin typeface="Arial" panose="020B0604020202020204" pitchFamily="34" charset="0"/>
                <a:cs typeface="Arial" panose="020B0604020202020204" pitchFamily="34" charset="0"/>
              </a:rPr>
              <a:t>Mitigation forms </a:t>
            </a:r>
            <a:r>
              <a:rPr lang="en-US" sz="1600" dirty="0" smtClean="0">
                <a:latin typeface="Arial" panose="020B0604020202020204" pitchFamily="34" charset="0"/>
                <a:cs typeface="Arial" panose="020B0604020202020204" pitchFamily="34" charset="0"/>
              </a:rPr>
              <a:t>(if applicable)</a:t>
            </a:r>
          </a:p>
          <a:p>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Peer Review Form (if applicable)</a:t>
            </a:r>
          </a:p>
          <a:p>
            <a:endParaRPr lang="en-US" sz="1600" dirty="0">
              <a:latin typeface="Arial" panose="020B0604020202020204" pitchFamily="34" charset="0"/>
              <a:cs typeface="Arial" panose="020B0604020202020204" pitchFamily="34" charset="0"/>
            </a:endParaRPr>
          </a:p>
          <a:p>
            <a:pPr marL="514350" indent="-514350">
              <a:buFont typeface="Wingdings" panose="05000000000000000000" pitchFamily="2" charset="2"/>
              <a:buChar char="q"/>
            </a:pPr>
            <a:r>
              <a:rPr lang="en-US" sz="1600" dirty="0">
                <a:latin typeface="Arial" panose="020B0604020202020204" pitchFamily="34" charset="0"/>
                <a:cs typeface="Arial" panose="020B0604020202020204" pitchFamily="34" charset="0"/>
              </a:rPr>
              <a:t>Register </a:t>
            </a:r>
            <a:r>
              <a:rPr lang="en-US" sz="1600" dirty="0" err="1" smtClean="0">
                <a:latin typeface="Arial" panose="020B0604020202020204" pitchFamily="34" charset="0"/>
                <a:cs typeface="Arial" panose="020B0604020202020204" pitchFamily="34" charset="0"/>
              </a:rPr>
              <a:t>OneLink</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Roster Template</a:t>
            </a:r>
          </a:p>
          <a:p>
            <a:endParaRPr lang="en-US" sz="16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3681933" y="1590103"/>
            <a:ext cx="1170533" cy="310923"/>
          </a:xfrm>
          <a:prstGeom prst="rect">
            <a:avLst/>
          </a:prstGeom>
        </p:spPr>
      </p:pic>
    </p:spTree>
    <p:extLst>
      <p:ext uri="{BB962C8B-B14F-4D97-AF65-F5344CB8AC3E}">
        <p14:creationId xmlns:p14="http://schemas.microsoft.com/office/powerpoint/2010/main" val="2228603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3092" y="-125308"/>
            <a:ext cx="8534400" cy="1507067"/>
          </a:xfrm>
        </p:spPr>
        <p:txBody>
          <a:bodyPr/>
          <a:lstStyle/>
          <a:p>
            <a:r>
              <a:rPr lang="en-US" dirty="0" smtClean="0"/>
              <a:t>Designation letter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2321" y="1107684"/>
            <a:ext cx="7325360" cy="5750315"/>
          </a:xfrm>
        </p:spPr>
      </p:pic>
    </p:spTree>
    <p:extLst>
      <p:ext uri="{BB962C8B-B14F-4D97-AF65-F5344CB8AC3E}">
        <p14:creationId xmlns:p14="http://schemas.microsoft.com/office/powerpoint/2010/main" val="1292014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73BE73-5C3C-4ED6-BF36-FF3E6F427A5D}"/>
              </a:ext>
            </a:extLst>
          </p:cNvPr>
          <p:cNvSpPr txBox="1"/>
          <p:nvPr/>
        </p:nvSpPr>
        <p:spPr>
          <a:xfrm>
            <a:off x="498764" y="1422400"/>
            <a:ext cx="9014691" cy="646331"/>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EDA93061-B589-47C1-BC98-859E9CA53643}"/>
              </a:ext>
            </a:extLst>
          </p:cNvPr>
          <p:cNvSpPr txBox="1"/>
          <p:nvPr/>
        </p:nvSpPr>
        <p:spPr>
          <a:xfrm>
            <a:off x="866512" y="1376301"/>
            <a:ext cx="4280523" cy="2862322"/>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Approval </a:t>
            </a:r>
            <a:r>
              <a:rPr lang="en-US" b="1" u="sng" dirty="0" smtClean="0">
                <a:latin typeface="Arial" panose="020B0604020202020204" pitchFamily="34" charset="0"/>
                <a:cs typeface="Arial" panose="020B0604020202020204" pitchFamily="34" charset="0"/>
              </a:rPr>
              <a:t>email </a:t>
            </a:r>
            <a:endParaRPr lang="en-US" b="1" u="sng"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Attachments Included: </a:t>
            </a:r>
          </a:p>
          <a:p>
            <a:endParaRPr lang="en-US" sz="1600" dirty="0">
              <a:latin typeface="Arial" panose="020B0604020202020204" pitchFamily="34" charset="0"/>
              <a:cs typeface="Arial" panose="020B0604020202020204" pitchFamily="34" charset="0"/>
            </a:endParaRPr>
          </a:p>
          <a:p>
            <a:pPr marL="514350" indent="-514350">
              <a:buFont typeface="Wingdings" panose="05000000000000000000" pitchFamily="2" charset="2"/>
              <a:buChar char="q"/>
            </a:pPr>
            <a:r>
              <a:rPr lang="en-US" sz="1600" dirty="0">
                <a:latin typeface="Arial" panose="020B0604020202020204" pitchFamily="34" charset="0"/>
                <a:cs typeface="Arial" panose="020B0604020202020204" pitchFamily="34" charset="0"/>
              </a:rPr>
              <a:t>Designation </a:t>
            </a:r>
            <a:r>
              <a:rPr lang="en-US" sz="1600" dirty="0" smtClean="0">
                <a:latin typeface="Arial" panose="020B0604020202020204" pitchFamily="34" charset="0"/>
                <a:cs typeface="Arial" panose="020B0604020202020204" pitchFamily="34" charset="0"/>
              </a:rPr>
              <a:t>letter</a:t>
            </a:r>
          </a:p>
          <a:p>
            <a:endParaRPr lang="en-US" sz="1600" dirty="0">
              <a:latin typeface="Arial" panose="020B0604020202020204" pitchFamily="34" charset="0"/>
              <a:cs typeface="Arial" panose="020B0604020202020204" pitchFamily="34" charset="0"/>
            </a:endParaRPr>
          </a:p>
          <a:p>
            <a:pPr marL="514350" indent="-514350">
              <a:buFont typeface="Wingdings" panose="05000000000000000000" pitchFamily="2" charset="2"/>
              <a:buChar char="q"/>
            </a:pPr>
            <a:r>
              <a:rPr lang="en-US" sz="1600" dirty="0">
                <a:latin typeface="Arial" panose="020B0604020202020204" pitchFamily="34" charset="0"/>
                <a:cs typeface="Arial" panose="020B0604020202020204" pitchFamily="34" charset="0"/>
              </a:rPr>
              <a:t>Mitigation forms for planning </a:t>
            </a:r>
            <a:r>
              <a:rPr lang="en-US" sz="1600" dirty="0" smtClean="0">
                <a:latin typeface="Arial" panose="020B0604020202020204" pitchFamily="34" charset="0"/>
                <a:cs typeface="Arial" panose="020B0604020202020204" pitchFamily="34" charset="0"/>
              </a:rPr>
              <a:t>committee</a:t>
            </a:r>
          </a:p>
          <a:p>
            <a:endParaRPr lang="en-US" dirty="0">
              <a:latin typeface="Arial" panose="020B0604020202020204" pitchFamily="34" charset="0"/>
              <a:cs typeface="Arial" panose="020B0604020202020204" pitchFamily="34" charset="0"/>
            </a:endParaRPr>
          </a:p>
          <a:p>
            <a:pPr marL="514350" indent="-514350">
              <a:buFont typeface="Wingdings" panose="05000000000000000000" pitchFamily="2" charset="2"/>
              <a:buChar char="q"/>
            </a:pPr>
            <a:r>
              <a:rPr lang="en-US" sz="1600" dirty="0">
                <a:latin typeface="Arial" panose="020B0604020202020204" pitchFamily="34" charset="0"/>
                <a:cs typeface="Arial" panose="020B0604020202020204" pitchFamily="34" charset="0"/>
              </a:rPr>
              <a:t>Register </a:t>
            </a:r>
            <a:r>
              <a:rPr lang="en-US" sz="1600" dirty="0" err="1" smtClean="0">
                <a:latin typeface="Arial" panose="020B0604020202020204" pitchFamily="34" charset="0"/>
                <a:cs typeface="Arial" panose="020B0604020202020204" pitchFamily="34" charset="0"/>
              </a:rPr>
              <a:t>OneLink</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514350" indent="-514350">
              <a:buFont typeface="Wingdings" panose="05000000000000000000" pitchFamily="2" charset="2"/>
              <a:buChar char="q"/>
            </a:pPr>
            <a:r>
              <a:rPr lang="en-US" sz="1600" dirty="0">
                <a:latin typeface="Arial" panose="020B0604020202020204" pitchFamily="34" charset="0"/>
                <a:cs typeface="Arial" panose="020B0604020202020204" pitchFamily="34" charset="0"/>
              </a:rPr>
              <a:t>SMS </a:t>
            </a:r>
            <a:r>
              <a:rPr lang="en-US" sz="1600" dirty="0" smtClean="0">
                <a:latin typeface="Arial" panose="020B0604020202020204" pitchFamily="34" charset="0"/>
                <a:cs typeface="Arial" panose="020B0604020202020204" pitchFamily="34" charset="0"/>
              </a:rPr>
              <a:t>codes </a:t>
            </a:r>
            <a:endParaRPr lang="en-US" dirty="0"/>
          </a:p>
        </p:txBody>
      </p:sp>
      <p:pic>
        <p:nvPicPr>
          <p:cNvPr id="5" name="Picture 4">
            <a:extLst>
              <a:ext uri="{FF2B5EF4-FFF2-40B4-BE49-F238E27FC236}">
                <a16:creationId xmlns:a16="http://schemas.microsoft.com/office/drawing/2014/main" id="{ABF39FF2-9855-4039-8EBD-E835EDE3B445}"/>
              </a:ext>
            </a:extLst>
          </p:cNvPr>
          <p:cNvPicPr>
            <a:picLocks noChangeAspect="1"/>
          </p:cNvPicPr>
          <p:nvPr/>
        </p:nvPicPr>
        <p:blipFill>
          <a:blip r:embed="rId2"/>
          <a:stretch>
            <a:fillRect/>
          </a:stretch>
        </p:blipFill>
        <p:spPr>
          <a:xfrm>
            <a:off x="5674936" y="1376301"/>
            <a:ext cx="6018300" cy="4311666"/>
          </a:xfrm>
          <a:prstGeom prst="rect">
            <a:avLst/>
          </a:prstGeom>
        </p:spPr>
      </p:pic>
      <p:pic>
        <p:nvPicPr>
          <p:cNvPr id="2" name="Picture 1">
            <a:extLst>
              <a:ext uri="{FF2B5EF4-FFF2-40B4-BE49-F238E27FC236}">
                <a16:creationId xmlns:a16="http://schemas.microsoft.com/office/drawing/2014/main" id="{6C9A09D4-225A-43E5-9474-90687E547D03}"/>
              </a:ext>
            </a:extLst>
          </p:cNvPr>
          <p:cNvPicPr>
            <a:picLocks noChangeAspect="1"/>
          </p:cNvPicPr>
          <p:nvPr/>
        </p:nvPicPr>
        <p:blipFill>
          <a:blip r:embed="rId3"/>
          <a:stretch>
            <a:fillRect/>
          </a:stretch>
        </p:blipFill>
        <p:spPr>
          <a:xfrm>
            <a:off x="0" y="6367669"/>
            <a:ext cx="3759200" cy="490331"/>
          </a:xfrm>
          <a:prstGeom prst="rect">
            <a:avLst/>
          </a:prstGeom>
        </p:spPr>
      </p:pic>
      <p:sp>
        <p:nvSpPr>
          <p:cNvPr id="8" name="Right Arrow 7"/>
          <p:cNvSpPr/>
          <p:nvPr/>
        </p:nvSpPr>
        <p:spPr>
          <a:xfrm>
            <a:off x="3759200" y="1457345"/>
            <a:ext cx="1148080" cy="254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8976" y="539970"/>
            <a:ext cx="7447873" cy="584775"/>
          </a:xfrm>
          <a:prstGeom prst="rect">
            <a:avLst/>
          </a:prstGeom>
        </p:spPr>
        <p:txBody>
          <a:bodyPr wrap="none">
            <a:spAutoFit/>
          </a:bodyPr>
          <a:lstStyle/>
          <a:p>
            <a:r>
              <a:rPr lang="en-US" sz="3200" dirty="0"/>
              <a:t>Regularly Scheduled Series Approval</a:t>
            </a:r>
          </a:p>
        </p:txBody>
      </p:sp>
    </p:spTree>
    <p:extLst>
      <p:ext uri="{BB962C8B-B14F-4D97-AF65-F5344CB8AC3E}">
        <p14:creationId xmlns:p14="http://schemas.microsoft.com/office/powerpoint/2010/main" val="1695766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EDD478-6041-45B9-B623-442C3F8A21C6}"/>
              </a:ext>
            </a:extLst>
          </p:cNvPr>
          <p:cNvSpPr txBox="1"/>
          <p:nvPr/>
        </p:nvSpPr>
        <p:spPr>
          <a:xfrm>
            <a:off x="342530" y="514084"/>
            <a:ext cx="7278254" cy="584775"/>
          </a:xfrm>
          <a:prstGeom prst="rect">
            <a:avLst/>
          </a:prstGeom>
          <a:noFill/>
        </p:spPr>
        <p:txBody>
          <a:bodyPr wrap="square" rtlCol="0">
            <a:spAutoFit/>
          </a:bodyPr>
          <a:lstStyle/>
          <a:p>
            <a:r>
              <a:rPr lang="en-US" sz="3200" dirty="0"/>
              <a:t>Enduring</a:t>
            </a:r>
            <a:r>
              <a:rPr lang="en-US" dirty="0"/>
              <a:t> </a:t>
            </a:r>
            <a:r>
              <a:rPr lang="en-US" sz="3200" dirty="0"/>
              <a:t>Activity</a:t>
            </a:r>
            <a:r>
              <a:rPr lang="en-US" dirty="0"/>
              <a:t> </a:t>
            </a:r>
            <a:r>
              <a:rPr lang="en-US" sz="3200" dirty="0"/>
              <a:t>Approval</a:t>
            </a:r>
            <a:endParaRPr lang="en-US" dirty="0"/>
          </a:p>
        </p:txBody>
      </p:sp>
      <p:sp>
        <p:nvSpPr>
          <p:cNvPr id="7" name="TextBox 6">
            <a:extLst>
              <a:ext uri="{FF2B5EF4-FFF2-40B4-BE49-F238E27FC236}">
                <a16:creationId xmlns:a16="http://schemas.microsoft.com/office/drawing/2014/main" id="{8973BE73-5C3C-4ED6-BF36-FF3E6F427A5D}"/>
              </a:ext>
            </a:extLst>
          </p:cNvPr>
          <p:cNvSpPr txBox="1"/>
          <p:nvPr/>
        </p:nvSpPr>
        <p:spPr>
          <a:xfrm>
            <a:off x="479911" y="1422399"/>
            <a:ext cx="4071541" cy="2862322"/>
          </a:xfrm>
          <a:prstGeom prst="rect">
            <a:avLst/>
          </a:prstGeom>
          <a:noFill/>
        </p:spPr>
        <p:txBody>
          <a:bodyPr wrap="square" rtlCol="0">
            <a:spAutoFit/>
          </a:bodyPr>
          <a:lstStyle/>
          <a:p>
            <a:endParaRPr lang="en-US" i="1" dirty="0" smtClean="0"/>
          </a:p>
          <a:p>
            <a:r>
              <a:rPr lang="en-US" i="1" dirty="0" smtClean="0"/>
              <a:t>Enduring content is ONLINE based learning. </a:t>
            </a:r>
            <a:endParaRPr lang="en-US" i="1" dirty="0"/>
          </a:p>
          <a:p>
            <a:endParaRPr lang="en-US" i="1" dirty="0" smtClean="0"/>
          </a:p>
          <a:p>
            <a:r>
              <a:rPr lang="en-US" i="1" dirty="0" smtClean="0"/>
              <a:t>*If </a:t>
            </a:r>
            <a:r>
              <a:rPr lang="en-US" i="1" dirty="0" smtClean="0"/>
              <a:t>it is not housed in our system (ETHOS/CE Website)</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smtClean="0"/>
              <a:t>Designation Letter </a:t>
            </a:r>
            <a:endParaRPr lang="en-US" dirty="0"/>
          </a:p>
          <a:p>
            <a:pPr marL="285750" indent="-285750">
              <a:buFont typeface="Wingdings" panose="05000000000000000000" pitchFamily="2" charset="2"/>
              <a:buChar char="q"/>
            </a:pPr>
            <a:r>
              <a:rPr lang="en-US" dirty="0" smtClean="0"/>
              <a:t>Evaluations*</a:t>
            </a:r>
            <a:endParaRPr lang="en-US" dirty="0" smtClean="0"/>
          </a:p>
          <a:p>
            <a:pPr marL="285750" indent="-285750">
              <a:buFont typeface="Wingdings" panose="05000000000000000000" pitchFamily="2" charset="2"/>
              <a:buChar char="q"/>
            </a:pPr>
            <a:r>
              <a:rPr lang="en-US" dirty="0" smtClean="0"/>
              <a:t>Attendance </a:t>
            </a:r>
            <a:r>
              <a:rPr lang="en-US" dirty="0" smtClean="0"/>
              <a:t>Roster*</a:t>
            </a:r>
            <a:endParaRPr lang="en-US" dirty="0"/>
          </a:p>
        </p:txBody>
      </p:sp>
      <p:pic>
        <p:nvPicPr>
          <p:cNvPr id="2" name="Picture 1">
            <a:extLst>
              <a:ext uri="{FF2B5EF4-FFF2-40B4-BE49-F238E27FC236}">
                <a16:creationId xmlns:a16="http://schemas.microsoft.com/office/drawing/2014/main" id="{2B507FCD-8E1C-49F3-81EE-8F9DC919C245}"/>
              </a:ext>
            </a:extLst>
          </p:cNvPr>
          <p:cNvPicPr>
            <a:picLocks noChangeAspect="1"/>
          </p:cNvPicPr>
          <p:nvPr/>
        </p:nvPicPr>
        <p:blipFill>
          <a:blip r:embed="rId3"/>
          <a:stretch>
            <a:fillRect/>
          </a:stretch>
        </p:blipFill>
        <p:spPr>
          <a:xfrm>
            <a:off x="5641712" y="1280159"/>
            <a:ext cx="7129408" cy="5051393"/>
          </a:xfrm>
          <a:prstGeom prst="rect">
            <a:avLst/>
          </a:prstGeom>
        </p:spPr>
      </p:pic>
    </p:spTree>
    <p:extLst>
      <p:ext uri="{BB962C8B-B14F-4D97-AF65-F5344CB8AC3E}">
        <p14:creationId xmlns:p14="http://schemas.microsoft.com/office/powerpoint/2010/main" val="2787133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EDD478-6041-45B9-B623-442C3F8A21C6}"/>
              </a:ext>
            </a:extLst>
          </p:cNvPr>
          <p:cNvSpPr txBox="1"/>
          <p:nvPr/>
        </p:nvSpPr>
        <p:spPr>
          <a:xfrm>
            <a:off x="515079" y="104418"/>
            <a:ext cx="727825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Credit</a:t>
            </a:r>
            <a:r>
              <a:rPr kumimoji="0" lang="en-US" sz="3200" b="0" i="0" u="none" strike="noStrike" kern="1200" cap="none" spc="0" normalizeH="0" noProof="0" dirty="0" smtClean="0">
                <a:ln>
                  <a:noFill/>
                </a:ln>
                <a:solidFill>
                  <a:prstClr val="white"/>
                </a:solidFill>
                <a:effectLst/>
                <a:uLnTx/>
                <a:uFillTx/>
                <a:latin typeface="Century Gothic" panose="020B0502020202020204"/>
                <a:ea typeface="+mn-ea"/>
                <a:cs typeface="+mn-cs"/>
              </a:rPr>
              <a:t> Types </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8973BE73-5C3C-4ED6-BF36-FF3E6F427A5D}"/>
              </a:ext>
            </a:extLst>
          </p:cNvPr>
          <p:cNvSpPr txBox="1"/>
          <p:nvPr/>
        </p:nvSpPr>
        <p:spPr>
          <a:xfrm>
            <a:off x="286481" y="754184"/>
            <a:ext cx="10950089" cy="646330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1" u="sng" dirty="0" smtClean="0">
                <a:solidFill>
                  <a:prstClr val="white"/>
                </a:solidFill>
                <a:latin typeface="Century Gothic" panose="020B0502020202020204"/>
              </a:rPr>
              <a:t>Attendance</a:t>
            </a:r>
            <a:r>
              <a:rPr lang="en-US" dirty="0" smtClean="0">
                <a:solidFill>
                  <a:prstClr val="white"/>
                </a:solidFill>
                <a:latin typeface="Century Gothic" panose="020B0502020202020204"/>
              </a:rPr>
              <a:t>: This credit can be awarded to anyone who is not eligible for any other credit listed below. </a:t>
            </a:r>
          </a:p>
          <a:p>
            <a:pPr marR="0" lvl="0" algn="l" defTabSz="457200" rtl="0" eaLnBrk="1" fontAlgn="auto" latinLnBrk="0" hangingPunct="1">
              <a:lnSpc>
                <a:spcPct val="100000"/>
              </a:lnSpc>
              <a:spcBef>
                <a:spcPts val="0"/>
              </a:spcBef>
              <a:spcAft>
                <a:spcPts val="0"/>
              </a:spcAft>
              <a:buClrTx/>
              <a:buSzTx/>
              <a:tabLst/>
              <a:defRPr/>
            </a:pPr>
            <a:endParaRPr lang="en-US" dirty="0" smtClean="0">
              <a:solidFill>
                <a:prstClr val="white"/>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sng" strike="noStrike" kern="1200" cap="none" spc="0" normalizeH="0" baseline="0" noProof="0" dirty="0" smtClean="0">
                <a:ln>
                  <a:noFill/>
                </a:ln>
                <a:solidFill>
                  <a:prstClr val="white"/>
                </a:solidFill>
                <a:effectLst/>
                <a:uLnTx/>
                <a:uFillTx/>
                <a:latin typeface="Century Gothic" panose="020B0502020202020204"/>
                <a:ea typeface="+mn-ea"/>
                <a:cs typeface="+mn-cs"/>
              </a:rPr>
              <a:t>JA</a:t>
            </a:r>
            <a:r>
              <a:rPr kumimoji="0" lang="en-US" sz="1800" b="1" i="0" u="sng" strike="noStrike" kern="1200" cap="none" spc="0" normalizeH="0" noProof="0" dirty="0" smtClean="0">
                <a:ln>
                  <a:noFill/>
                </a:ln>
                <a:solidFill>
                  <a:prstClr val="white"/>
                </a:solidFill>
                <a:effectLst/>
                <a:uLnTx/>
                <a:uFillTx/>
                <a:latin typeface="Century Gothic" panose="020B0502020202020204"/>
                <a:ea typeface="+mn-ea"/>
                <a:cs typeface="+mn-cs"/>
              </a:rPr>
              <a:t> Credit –AH</a:t>
            </a:r>
            <a:r>
              <a:rPr kumimoji="0" lang="en-US" sz="1800" b="0" i="0" u="none" strike="noStrike" kern="1200" cap="none" spc="0" normalizeH="0" noProof="0" dirty="0" smtClean="0">
                <a:ln>
                  <a:noFill/>
                </a:ln>
                <a:solidFill>
                  <a:prstClr val="white"/>
                </a:solidFill>
                <a:effectLst/>
                <a:uLnTx/>
                <a:uFillTx/>
                <a:latin typeface="Century Gothic" panose="020B0502020202020204"/>
                <a:ea typeface="+mn-ea"/>
                <a:cs typeface="+mn-cs"/>
              </a:rPr>
              <a:t>: Awarded to </a:t>
            </a:r>
            <a:r>
              <a:rPr lang="en-US" dirty="0" smtClean="0">
                <a:solidFill>
                  <a:prstClr val="white"/>
                </a:solidFill>
                <a:latin typeface="Century Gothic" panose="020B0502020202020204"/>
              </a:rPr>
              <a:t>( ex. Nurse, NP, </a:t>
            </a:r>
          </a:p>
          <a:p>
            <a:pPr marR="0" lvl="0" algn="l" defTabSz="457200" rtl="0" eaLnBrk="1" fontAlgn="auto" latinLnBrk="0" hangingPunct="1">
              <a:lnSpc>
                <a:spcPct val="100000"/>
              </a:lnSpc>
              <a:spcBef>
                <a:spcPts val="0"/>
              </a:spcBef>
              <a:spcAft>
                <a:spcPts val="0"/>
              </a:spcAft>
              <a:buClrTx/>
              <a:buSzTx/>
              <a:tabLst/>
              <a:defRPr/>
            </a:pPr>
            <a:r>
              <a:rPr lang="en-US" dirty="0" smtClean="0">
                <a:solidFill>
                  <a:prstClr val="white"/>
                </a:solidFill>
                <a:latin typeface="Century Gothic" panose="020B0502020202020204"/>
              </a:rPr>
              <a:t>Psychologist, Anesthesia Assistant, Physical Therapist, etc.) </a:t>
            </a:r>
            <a:endParaRPr kumimoji="0" lang="en-US" sz="1800" b="0" i="0" u="none" strike="noStrike" kern="1200" cap="none" spc="0" normalizeH="0" noProof="0" dirty="0" smtClean="0">
              <a:ln>
                <a:noFill/>
              </a:ln>
              <a:solidFill>
                <a:prstClr val="white"/>
              </a:solidFill>
              <a:effectLst/>
              <a:uLnTx/>
              <a:uFillTx/>
              <a:latin typeface="Century Gothic" panose="020B0502020202020204"/>
              <a:ea typeface="+mn-ea"/>
              <a:cs typeface="+mn-cs"/>
            </a:endParaRPr>
          </a:p>
          <a:p>
            <a:pPr lvl="0"/>
            <a:endParaRPr lang="en-US" dirty="0" smtClean="0">
              <a:solidFill>
                <a:prstClr val="white"/>
              </a:solidFill>
            </a:endParaRPr>
          </a:p>
          <a:p>
            <a:pPr marL="285750" lvl="0" indent="-285750">
              <a:buFont typeface="Wingdings" panose="05000000000000000000" pitchFamily="2" charset="2"/>
              <a:buChar char="q"/>
            </a:pPr>
            <a:r>
              <a:rPr lang="en-US" b="1" u="sng" dirty="0" smtClean="0">
                <a:solidFill>
                  <a:prstClr val="white"/>
                </a:solidFill>
              </a:rPr>
              <a:t>AMA </a:t>
            </a:r>
            <a:r>
              <a:rPr lang="en-US" b="1" u="sng" dirty="0">
                <a:solidFill>
                  <a:prstClr val="white"/>
                </a:solidFill>
              </a:rPr>
              <a:t>PRA Category 1 Credit/Child of JA </a:t>
            </a:r>
            <a:r>
              <a:rPr lang="en-US" b="1" u="sng" dirty="0" smtClean="0">
                <a:solidFill>
                  <a:prstClr val="white"/>
                </a:solidFill>
              </a:rPr>
              <a:t>Credit</a:t>
            </a:r>
            <a:r>
              <a:rPr lang="en-US" dirty="0" smtClean="0">
                <a:solidFill>
                  <a:prstClr val="white"/>
                </a:solidFill>
              </a:rPr>
              <a:t>: Awarded to Physicians, </a:t>
            </a:r>
          </a:p>
          <a:p>
            <a:pPr lvl="0"/>
            <a:r>
              <a:rPr lang="en-US" dirty="0" smtClean="0">
                <a:solidFill>
                  <a:prstClr val="white"/>
                </a:solidFill>
              </a:rPr>
              <a:t>Residents</a:t>
            </a:r>
            <a:r>
              <a:rPr lang="en-US" dirty="0">
                <a:solidFill>
                  <a:prstClr val="white"/>
                </a:solidFill>
              </a:rPr>
              <a:t>, Fellows, NP, PA, Psychiatrists </a:t>
            </a:r>
            <a:endParaRPr lang="en-US" dirty="0" smtClean="0">
              <a:solidFill>
                <a:prstClr val="white"/>
              </a:solidFill>
            </a:endParaRPr>
          </a:p>
          <a:p>
            <a:pPr lvl="0"/>
            <a:r>
              <a:rPr lang="en-US" dirty="0" smtClean="0">
                <a:solidFill>
                  <a:prstClr val="white"/>
                </a:solidFill>
              </a:rPr>
              <a:t> </a:t>
            </a:r>
            <a:endParaRPr kumimoji="0" lang="en-US" sz="1800" b="0" i="0" u="none" strike="noStrike" kern="1200" cap="none" spc="0" normalizeH="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1" u="sng" baseline="0" dirty="0" smtClean="0">
                <a:solidFill>
                  <a:prstClr val="white"/>
                </a:solidFill>
                <a:latin typeface="Century Gothic" panose="020B0502020202020204"/>
              </a:rPr>
              <a:t>MOC</a:t>
            </a:r>
            <a:r>
              <a:rPr lang="en-US" baseline="0" dirty="0" smtClean="0">
                <a:solidFill>
                  <a:prstClr val="white"/>
                </a:solidFill>
                <a:latin typeface="Century Gothic" panose="020B0502020202020204"/>
              </a:rPr>
              <a:t>:</a:t>
            </a:r>
            <a:r>
              <a:rPr lang="en-US" dirty="0" smtClean="0">
                <a:solidFill>
                  <a:prstClr val="white"/>
                </a:solidFill>
                <a:latin typeface="Century Gothic" panose="020B0502020202020204"/>
              </a:rPr>
              <a:t> Requires additional documents be completed after approval. </a:t>
            </a:r>
          </a:p>
          <a:p>
            <a:pPr marR="0" lvl="0" algn="l" defTabSz="457200" rtl="0" eaLnBrk="1" fontAlgn="auto" latinLnBrk="0" hangingPunct="1">
              <a:lnSpc>
                <a:spcPct val="100000"/>
              </a:lnSpc>
              <a:spcBef>
                <a:spcPts val="0"/>
              </a:spcBef>
              <a:spcAft>
                <a:spcPts val="0"/>
              </a:spcAft>
              <a:buClrTx/>
              <a:buSzTx/>
              <a:tabLst/>
              <a:defRPr/>
            </a:pPr>
            <a:r>
              <a:rPr lang="en-US" dirty="0" smtClean="0">
                <a:solidFill>
                  <a:prstClr val="white"/>
                </a:solidFill>
                <a:latin typeface="Century Gothic" panose="020B0502020202020204"/>
              </a:rPr>
              <a:t>Documents must be turned in within 30 days after each session if approved for an RSS.</a:t>
            </a:r>
          </a:p>
          <a:p>
            <a:pPr lvl="0"/>
            <a:r>
              <a:rPr lang="en-US" baseline="0" dirty="0" smtClean="0">
                <a:solidFill>
                  <a:prstClr val="white"/>
                </a:solidFill>
                <a:latin typeface="Century Gothic" panose="020B0502020202020204"/>
              </a:rPr>
              <a:t>Awarded</a:t>
            </a:r>
            <a:r>
              <a:rPr lang="en-US" dirty="0" smtClean="0">
                <a:solidFill>
                  <a:prstClr val="white"/>
                </a:solidFill>
                <a:latin typeface="Century Gothic" panose="020B0502020202020204"/>
              </a:rPr>
              <a:t> to Physicians only ( board </a:t>
            </a:r>
            <a:r>
              <a:rPr lang="en-US" dirty="0">
                <a:solidFill>
                  <a:prstClr val="white"/>
                </a:solidFill>
              </a:rPr>
              <a:t>fields include, ABIM, ABA, </a:t>
            </a:r>
            <a:r>
              <a:rPr lang="en-US" dirty="0" err="1">
                <a:solidFill>
                  <a:prstClr val="white"/>
                </a:solidFill>
              </a:rPr>
              <a:t>ABPath</a:t>
            </a:r>
            <a:r>
              <a:rPr lang="en-US" dirty="0" smtClean="0">
                <a:solidFill>
                  <a:prstClr val="white"/>
                </a:solidFill>
              </a:rPr>
              <a:t>,</a:t>
            </a:r>
          </a:p>
          <a:p>
            <a:pPr lvl="0"/>
            <a:r>
              <a:rPr lang="en-US" dirty="0" smtClean="0">
                <a:solidFill>
                  <a:prstClr val="white"/>
                </a:solidFill>
              </a:rPr>
              <a:t>ABOHNS</a:t>
            </a:r>
            <a:r>
              <a:rPr lang="en-US" dirty="0">
                <a:solidFill>
                  <a:prstClr val="white"/>
                </a:solidFill>
              </a:rPr>
              <a:t>, ABP, &amp; </a:t>
            </a:r>
            <a:r>
              <a:rPr lang="en-US" dirty="0" smtClean="0">
                <a:solidFill>
                  <a:prstClr val="white"/>
                </a:solidFill>
              </a:rPr>
              <a:t>ABS) </a:t>
            </a:r>
            <a:endParaRPr lang="en-US" baseline="0" dirty="0" smtClean="0">
              <a:solidFill>
                <a:prstClr val="white"/>
              </a:solidFill>
              <a:latin typeface="Century Gothic" panose="020B0502020202020204"/>
            </a:endParaRPr>
          </a:p>
          <a:p>
            <a:pPr marR="0" lvl="0" algn="l" defTabSz="457200" rtl="0" eaLnBrk="1" fontAlgn="auto" latinLnBrk="0" hangingPunct="1">
              <a:lnSpc>
                <a:spcPct val="100000"/>
              </a:lnSpc>
              <a:spcBef>
                <a:spcPts val="0"/>
              </a:spcBef>
              <a:spcAft>
                <a:spcPts val="0"/>
              </a:spcAft>
              <a:buClrTx/>
              <a:buSzTx/>
              <a:tabLst/>
              <a:defRPr/>
            </a:pPr>
            <a:endParaRPr lang="en-US" baseline="0" dirty="0" smtClean="0">
              <a:solidFill>
                <a:prstClr val="white"/>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sng" strike="noStrike" kern="1200" cap="none" spc="0" normalizeH="0" noProof="0" dirty="0" smtClean="0">
                <a:ln>
                  <a:noFill/>
                </a:ln>
                <a:solidFill>
                  <a:prstClr val="white"/>
                </a:solidFill>
                <a:effectLst/>
                <a:uLnTx/>
                <a:uFillTx/>
                <a:latin typeface="Century Gothic" panose="020B0502020202020204"/>
                <a:ea typeface="+mn-ea"/>
                <a:cs typeface="+mn-cs"/>
              </a:rPr>
              <a:t>ACPE- Pharmacist/Pharmacy Tech</a:t>
            </a:r>
            <a:r>
              <a:rPr kumimoji="0" lang="en-US" sz="1800" b="0" i="0" u="none" strike="noStrike" kern="1200" cap="none" spc="0" normalizeH="0" noProof="0" dirty="0" smtClean="0">
                <a:ln>
                  <a:noFill/>
                </a:ln>
                <a:solidFill>
                  <a:prstClr val="white"/>
                </a:solidFill>
                <a:effectLst/>
                <a:uLnTx/>
                <a:uFillTx/>
                <a:latin typeface="Century Gothic" panose="020B0502020202020204"/>
                <a:ea typeface="+mn-ea"/>
                <a:cs typeface="+mn-cs"/>
              </a:rPr>
              <a:t>: Awarded to Pharmacist and Pharmacy Technicians, </a:t>
            </a:r>
          </a:p>
          <a:p>
            <a:pPr marR="0" lvl="0" algn="l" defTabSz="457200" rtl="0" eaLnBrk="1" fontAlgn="auto" latinLnBrk="0" hangingPunct="1">
              <a:lnSpc>
                <a:spcPct val="100000"/>
              </a:lnSpc>
              <a:spcBef>
                <a:spcPts val="0"/>
              </a:spcBef>
              <a:spcAft>
                <a:spcPts val="0"/>
              </a:spcAft>
              <a:buClrTx/>
              <a:buSzTx/>
              <a:tabLst/>
              <a:defRPr/>
            </a:pPr>
            <a:r>
              <a:rPr lang="en-US" dirty="0" smtClean="0">
                <a:solidFill>
                  <a:prstClr val="white"/>
                </a:solidFill>
                <a:latin typeface="Century Gothic" panose="020B0502020202020204"/>
              </a:rPr>
              <a:t>Credit </a:t>
            </a:r>
            <a:r>
              <a:rPr lang="en-US" b="1" dirty="0" smtClean="0">
                <a:solidFill>
                  <a:prstClr val="white"/>
                </a:solidFill>
                <a:latin typeface="Century Gothic" panose="020B0502020202020204"/>
              </a:rPr>
              <a:t>MUST </a:t>
            </a:r>
            <a:r>
              <a:rPr lang="en-US" dirty="0" smtClean="0">
                <a:solidFill>
                  <a:prstClr val="white"/>
                </a:solidFill>
                <a:latin typeface="Century Gothic" panose="020B0502020202020204"/>
              </a:rPr>
              <a:t>be claimed within 60 days after sessions/course, please ensure all attendees  have knowledge of this requirement. </a:t>
            </a:r>
            <a:endParaRPr kumimoji="0" lang="en-US" sz="1800" b="1" i="0" u="none" strike="noStrike" kern="1200" cap="none" spc="0" normalizeH="0" noProof="0" dirty="0" smtClean="0">
              <a:ln>
                <a:noFill/>
              </a:ln>
              <a:solidFill>
                <a:prstClr val="white"/>
              </a:solidFill>
              <a:effectLst/>
              <a:uLnTx/>
              <a:uFillTx/>
              <a:latin typeface="Century Gothic" panose="020B0502020202020204"/>
            </a:endParaRP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1" u="sng" baseline="0" dirty="0" smtClean="0">
                <a:solidFill>
                  <a:prstClr val="white"/>
                </a:solidFill>
                <a:latin typeface="Century Gothic" panose="020B0502020202020204"/>
              </a:rPr>
              <a:t>ANCC</a:t>
            </a:r>
            <a:r>
              <a:rPr lang="en-US" baseline="0" dirty="0" smtClean="0">
                <a:solidFill>
                  <a:prstClr val="white"/>
                </a:solidFill>
                <a:latin typeface="Century Gothic" panose="020B0502020202020204"/>
              </a:rPr>
              <a:t>:</a:t>
            </a:r>
            <a:r>
              <a:rPr lang="en-US" dirty="0" smtClean="0">
                <a:solidFill>
                  <a:prstClr val="white"/>
                </a:solidFill>
                <a:latin typeface="Century Gothic" panose="020B0502020202020204"/>
              </a:rPr>
              <a:t> Awarded to Nurses Only. </a:t>
            </a:r>
            <a:endParaRPr lang="en-US" baseline="0" dirty="0" smtClean="0">
              <a:solidFill>
                <a:prstClr val="white"/>
              </a:solidFill>
              <a:latin typeface="Century Gothic" panose="020B0502020202020204"/>
            </a:endParaRPr>
          </a:p>
          <a:p>
            <a:pPr marR="0" lvl="0" algn="l" defTabSz="457200" rtl="0" eaLnBrk="1" fontAlgn="auto" latinLnBrk="0" hangingPunct="1">
              <a:lnSpc>
                <a:spcPct val="100000"/>
              </a:lnSpc>
              <a:spcBef>
                <a:spcPts val="0"/>
              </a:spcBef>
              <a:spcAft>
                <a:spcPts val="0"/>
              </a:spcAft>
              <a:buClrTx/>
              <a:buSzTx/>
              <a:tabLst/>
              <a:defRPr/>
            </a:pPr>
            <a:endParaRPr lang="en-US" baseline="0" dirty="0" smtClean="0">
              <a:solidFill>
                <a:prstClr val="white"/>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sng" strike="noStrike" kern="1200" cap="none" spc="0" normalizeH="0" noProof="0" dirty="0" smtClean="0">
                <a:ln>
                  <a:noFill/>
                </a:ln>
                <a:solidFill>
                  <a:prstClr val="white"/>
                </a:solidFill>
                <a:effectLst/>
                <a:uLnTx/>
                <a:uFillTx/>
                <a:latin typeface="Century Gothic" panose="020B0502020202020204"/>
                <a:ea typeface="+mn-ea"/>
                <a:cs typeface="+mn-cs"/>
              </a:rPr>
              <a:t>IACET CEU</a:t>
            </a:r>
            <a:r>
              <a:rPr kumimoji="0" lang="en-US" sz="1800" b="0" i="0" u="none" strike="noStrike" kern="1200" cap="none" spc="0" normalizeH="0" noProof="0" dirty="0" smtClean="0">
                <a:ln>
                  <a:noFill/>
                </a:ln>
                <a:solidFill>
                  <a:prstClr val="white"/>
                </a:solidFill>
                <a:effectLst/>
                <a:uLnTx/>
                <a:uFillTx/>
                <a:latin typeface="Century Gothic" panose="020B0502020202020204"/>
                <a:ea typeface="+mn-ea"/>
                <a:cs typeface="+mn-cs"/>
              </a:rPr>
              <a:t>: Awarded to a variety of Allied Health Professionals. IACET credit is calculated to the tenth of the credit hours. ( for ex. 1.00 credits awarded is 0.10 credits awarded in IACET. )</a:t>
            </a: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28212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899" y="237393"/>
            <a:ext cx="8059200" cy="699085"/>
          </a:xfrm>
        </p:spPr>
        <p:txBody>
          <a:bodyPr>
            <a:normAutofit/>
          </a:bodyPr>
          <a:lstStyle/>
          <a:p>
            <a:r>
              <a:rPr lang="en-US" sz="3200" dirty="0" smtClean="0"/>
              <a:t>MOC: ON-SITE </a:t>
            </a:r>
            <a:r>
              <a:rPr lang="en-US" sz="3200" dirty="0"/>
              <a:t>MODERATOR’S REPORT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6116" y="1050250"/>
            <a:ext cx="6853200" cy="5675865"/>
          </a:xfrm>
        </p:spPr>
      </p:pic>
    </p:spTree>
    <p:extLst>
      <p:ext uri="{BB962C8B-B14F-4D97-AF65-F5344CB8AC3E}">
        <p14:creationId xmlns:p14="http://schemas.microsoft.com/office/powerpoint/2010/main" val="975494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107" y="211014"/>
            <a:ext cx="7961117" cy="628161"/>
          </a:xfrm>
        </p:spPr>
        <p:txBody>
          <a:bodyPr>
            <a:normAutofit fontScale="90000"/>
          </a:bodyPr>
          <a:lstStyle/>
          <a:p>
            <a:r>
              <a:rPr lang="en-US" dirty="0" smtClean="0"/>
              <a:t>MOC DOCUMENTATION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692" y="1240107"/>
            <a:ext cx="6665068" cy="5475652"/>
          </a:xfrm>
        </p:spPr>
      </p:pic>
    </p:spTree>
    <p:extLst>
      <p:ext uri="{BB962C8B-B14F-4D97-AF65-F5344CB8AC3E}">
        <p14:creationId xmlns:p14="http://schemas.microsoft.com/office/powerpoint/2010/main" val="296664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B3FA-8237-465A-8BFC-7B448F2D2D46}"/>
              </a:ext>
            </a:extLst>
          </p:cNvPr>
          <p:cNvSpPr>
            <a:spLocks noGrp="1"/>
          </p:cNvSpPr>
          <p:nvPr>
            <p:ph type="ctrTitle"/>
          </p:nvPr>
        </p:nvSpPr>
        <p:spPr/>
        <p:txBody>
          <a:bodyPr/>
          <a:lstStyle/>
          <a:p>
            <a:r>
              <a:rPr lang="en-US" dirty="0"/>
              <a:t>You’re Approved Now what !</a:t>
            </a:r>
          </a:p>
        </p:txBody>
      </p:sp>
      <p:pic>
        <p:nvPicPr>
          <p:cNvPr id="3" name="Picture 2">
            <a:extLst>
              <a:ext uri="{FF2B5EF4-FFF2-40B4-BE49-F238E27FC236}">
                <a16:creationId xmlns:a16="http://schemas.microsoft.com/office/drawing/2014/main" id="{A5D24D26-F463-4149-BDE1-03DC42D1F2A5}"/>
              </a:ext>
            </a:extLst>
          </p:cNvPr>
          <p:cNvPicPr>
            <a:picLocks noChangeAspect="1"/>
          </p:cNvPicPr>
          <p:nvPr/>
        </p:nvPicPr>
        <p:blipFill>
          <a:blip r:embed="rId3"/>
          <a:stretch>
            <a:fillRect/>
          </a:stretch>
        </p:blipFill>
        <p:spPr>
          <a:xfrm>
            <a:off x="0" y="6372971"/>
            <a:ext cx="3718560" cy="485030"/>
          </a:xfrm>
          <a:prstGeom prst="rect">
            <a:avLst/>
          </a:prstGeom>
        </p:spPr>
      </p:pic>
    </p:spTree>
    <p:extLst>
      <p:ext uri="{BB962C8B-B14F-4D97-AF65-F5344CB8AC3E}">
        <p14:creationId xmlns:p14="http://schemas.microsoft.com/office/powerpoint/2010/main" val="1389632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4184" y="108372"/>
            <a:ext cx="8534400" cy="1507067"/>
          </a:xfrm>
          <a:solidFill>
            <a:schemeClr val="bg1"/>
          </a:solidFill>
        </p:spPr>
        <p:txBody>
          <a:bodyPr/>
          <a:lstStyle/>
          <a:p>
            <a:pPr algn="ctr"/>
            <a:r>
              <a:rPr lang="en-US" dirty="0" smtClean="0"/>
              <a:t>You’re Approved! </a:t>
            </a:r>
            <a:r>
              <a:rPr lang="en-US" b="1" dirty="0" smtClean="0"/>
              <a:t>True or False</a:t>
            </a:r>
            <a:endParaRPr lang="en-US" b="1" dirty="0"/>
          </a:p>
        </p:txBody>
      </p:sp>
      <p:sp>
        <p:nvSpPr>
          <p:cNvPr id="3" name="Content Placeholder 2"/>
          <p:cNvSpPr>
            <a:spLocks noGrp="1"/>
          </p:cNvSpPr>
          <p:nvPr>
            <p:ph idx="1"/>
          </p:nvPr>
        </p:nvSpPr>
        <p:spPr>
          <a:xfrm>
            <a:off x="203200" y="1615439"/>
            <a:ext cx="10546080" cy="4765041"/>
          </a:xfrm>
        </p:spPr>
        <p:txBody>
          <a:bodyPr anchor="t" anchorCtr="0"/>
          <a:lstStyle/>
          <a:p>
            <a:endParaRPr lang="en-US" dirty="0" smtClean="0">
              <a:solidFill>
                <a:schemeClr val="tx1"/>
              </a:solidFill>
            </a:endParaRPr>
          </a:p>
          <a:p>
            <a:endParaRPr lang="en-US" dirty="0">
              <a:solidFill>
                <a:schemeClr val="tx1"/>
              </a:solidFill>
            </a:endParaRPr>
          </a:p>
          <a:p>
            <a:r>
              <a:rPr lang="en-US" dirty="0" smtClean="0">
                <a:solidFill>
                  <a:schemeClr val="tx1"/>
                </a:solidFill>
              </a:rPr>
              <a:t>Regularly Scheduled Series need attendance rosters. </a:t>
            </a:r>
            <a:endParaRPr lang="en-US" sz="2400" dirty="0" smtClean="0">
              <a:solidFill>
                <a:schemeClr val="tx1"/>
              </a:solidFill>
              <a:effectLst>
                <a:glow rad="228600">
                  <a:schemeClr val="accent1">
                    <a:lumMod val="40000"/>
                    <a:lumOff val="60000"/>
                    <a:alpha val="40000"/>
                  </a:schemeClr>
                </a:glow>
                <a:outerShdw blurRad="50800" dist="38100" algn="l" rotWithShape="0">
                  <a:schemeClr val="accent1">
                    <a:lumMod val="20000"/>
                    <a:lumOff val="80000"/>
                    <a:alpha val="40000"/>
                  </a:schemeClr>
                </a:outerShdw>
              </a:effectLst>
            </a:endParaRPr>
          </a:p>
          <a:p>
            <a:endParaRPr lang="en-US" dirty="0" smtClean="0">
              <a:solidFill>
                <a:schemeClr val="tx1"/>
              </a:solidFill>
            </a:endParaRPr>
          </a:p>
          <a:p>
            <a:r>
              <a:rPr lang="en-US" dirty="0" smtClean="0">
                <a:solidFill>
                  <a:schemeClr val="tx1"/>
                </a:solidFill>
              </a:rPr>
              <a:t>A designation letter is attached to all approval emails.  </a:t>
            </a:r>
          </a:p>
          <a:p>
            <a:endParaRPr lang="en-US" dirty="0">
              <a:solidFill>
                <a:schemeClr val="tx1"/>
              </a:solidFill>
            </a:endParaRPr>
          </a:p>
          <a:p>
            <a:r>
              <a:rPr lang="en-US" dirty="0" smtClean="0">
                <a:solidFill>
                  <a:schemeClr val="tx1"/>
                </a:solidFill>
              </a:rPr>
              <a:t>Nurses can receive MOC too!   </a:t>
            </a:r>
            <a:endParaRPr lang="en-US" sz="2400" dirty="0">
              <a:solidFill>
                <a:schemeClr val="tx1"/>
              </a:solidFill>
            </a:endParaRPr>
          </a:p>
        </p:txBody>
      </p:sp>
      <p:pic>
        <p:nvPicPr>
          <p:cNvPr id="5" name="Picture 4" descr="Thanks for Playing the Game Show Show | The Act 2 set of Tha…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120" y="3903840"/>
            <a:ext cx="3938880" cy="2954160"/>
          </a:xfrm>
          <a:prstGeom prst="rect">
            <a:avLst/>
          </a:prstGeom>
        </p:spPr>
      </p:pic>
      <p:sp>
        <p:nvSpPr>
          <p:cNvPr id="6" name="Rectangle 5"/>
          <p:cNvSpPr/>
          <p:nvPr/>
        </p:nvSpPr>
        <p:spPr>
          <a:xfrm>
            <a:off x="7209840" y="2479040"/>
            <a:ext cx="1294080" cy="461665"/>
          </a:xfrm>
          <a:prstGeom prst="rect">
            <a:avLst/>
          </a:prstGeom>
        </p:spPr>
        <p:txBody>
          <a:bodyPr wrap="square">
            <a:spAutoFit/>
          </a:bodyPr>
          <a:lstStyle/>
          <a:p>
            <a:r>
              <a:rPr lang="en-US" sz="2400" dirty="0">
                <a:effectLst>
                  <a:glow rad="228600">
                    <a:schemeClr val="accent1">
                      <a:lumMod val="40000"/>
                      <a:lumOff val="60000"/>
                      <a:alpha val="40000"/>
                    </a:schemeClr>
                  </a:glow>
                  <a:outerShdw blurRad="50800" dist="38100" algn="l" rotWithShape="0">
                    <a:schemeClr val="accent1">
                      <a:lumMod val="20000"/>
                      <a:lumOff val="80000"/>
                      <a:alpha val="40000"/>
                    </a:schemeClr>
                  </a:outerShdw>
                </a:effectLst>
              </a:rPr>
              <a:t>False </a:t>
            </a:r>
            <a:endParaRPr lang="en-US" sz="2400" dirty="0"/>
          </a:p>
        </p:txBody>
      </p:sp>
      <p:sp>
        <p:nvSpPr>
          <p:cNvPr id="7" name="Rectangle 6"/>
          <p:cNvSpPr/>
          <p:nvPr/>
        </p:nvSpPr>
        <p:spPr>
          <a:xfrm>
            <a:off x="7355841" y="3312160"/>
            <a:ext cx="822602" cy="461665"/>
          </a:xfrm>
          <a:prstGeom prst="rect">
            <a:avLst/>
          </a:prstGeom>
        </p:spPr>
        <p:txBody>
          <a:bodyPr wrap="square">
            <a:spAutoFit/>
          </a:bodyPr>
          <a:lstStyle/>
          <a:p>
            <a:r>
              <a:rPr lang="en-US" sz="2400" dirty="0">
                <a:effectLst>
                  <a:glow rad="228600">
                    <a:schemeClr val="accent1">
                      <a:lumMod val="40000"/>
                      <a:lumOff val="60000"/>
                      <a:alpha val="40000"/>
                    </a:schemeClr>
                  </a:glow>
                  <a:outerShdw blurRad="50800" dist="38100" dir="18900000" algn="bl" rotWithShape="0">
                    <a:schemeClr val="accent1">
                      <a:lumMod val="20000"/>
                      <a:lumOff val="80000"/>
                      <a:alpha val="40000"/>
                    </a:schemeClr>
                  </a:outerShdw>
                </a:effectLst>
              </a:rPr>
              <a:t>True</a:t>
            </a:r>
          </a:p>
        </p:txBody>
      </p:sp>
      <p:sp>
        <p:nvSpPr>
          <p:cNvPr id="8" name="Rectangle 7"/>
          <p:cNvSpPr/>
          <p:nvPr/>
        </p:nvSpPr>
        <p:spPr>
          <a:xfrm>
            <a:off x="4484445" y="4223265"/>
            <a:ext cx="991795" cy="461665"/>
          </a:xfrm>
          <a:prstGeom prst="rect">
            <a:avLst/>
          </a:prstGeom>
        </p:spPr>
        <p:txBody>
          <a:bodyPr wrap="square">
            <a:spAutoFit/>
          </a:bodyPr>
          <a:lstStyle/>
          <a:p>
            <a:r>
              <a:rPr lang="en-US" sz="2400" dirty="0">
                <a:effectLst>
                  <a:glow rad="228600">
                    <a:schemeClr val="accent1">
                      <a:lumMod val="40000"/>
                      <a:lumOff val="60000"/>
                      <a:alpha val="40000"/>
                    </a:schemeClr>
                  </a:glow>
                  <a:outerShdw blurRad="50800" dist="38100" algn="l" rotWithShape="0">
                    <a:schemeClr val="accent1">
                      <a:lumMod val="20000"/>
                      <a:lumOff val="80000"/>
                      <a:alpha val="40000"/>
                    </a:schemeClr>
                  </a:outerShdw>
                </a:effectLst>
              </a:rPr>
              <a:t>False</a:t>
            </a:r>
            <a:r>
              <a:rPr lang="en-US" dirty="0">
                <a:effectLst>
                  <a:glow rad="228600">
                    <a:schemeClr val="accent1">
                      <a:lumMod val="40000"/>
                      <a:lumOff val="60000"/>
                      <a:alpha val="40000"/>
                    </a:schemeClr>
                  </a:glow>
                  <a:outerShdw blurRad="50800" dist="38100" algn="l" rotWithShape="0">
                    <a:schemeClr val="accent1">
                      <a:lumMod val="20000"/>
                      <a:lumOff val="80000"/>
                      <a:alpha val="40000"/>
                    </a:schemeClr>
                  </a:outerShdw>
                </a:effectLst>
              </a:rPr>
              <a:t> </a:t>
            </a:r>
            <a:endParaRPr lang="en-US" dirty="0"/>
          </a:p>
        </p:txBody>
      </p:sp>
    </p:spTree>
    <p:extLst>
      <p:ext uri="{BB962C8B-B14F-4D97-AF65-F5344CB8AC3E}">
        <p14:creationId xmlns:p14="http://schemas.microsoft.com/office/powerpoint/2010/main" val="2757912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lumMod val="75000"/>
              </a:schemeClr>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1503-DB29-447A-A130-BAE4AE803AA3}"/>
              </a:ext>
            </a:extLst>
          </p:cNvPr>
          <p:cNvSpPr>
            <a:spLocks noGrp="1"/>
          </p:cNvSpPr>
          <p:nvPr>
            <p:ph type="title"/>
          </p:nvPr>
        </p:nvSpPr>
        <p:spPr>
          <a:xfrm>
            <a:off x="970539" y="100059"/>
            <a:ext cx="8534400" cy="1470123"/>
          </a:xfrm>
        </p:spPr>
        <p:txBody>
          <a:bodyPr/>
          <a:lstStyle/>
          <a:p>
            <a:r>
              <a:rPr lang="en-US" dirty="0" smtClean="0"/>
              <a:t>Mark your attendance!</a:t>
            </a:r>
            <a:endParaRPr lang="en-US" dirty="0"/>
          </a:p>
        </p:txBody>
      </p:sp>
      <p:sp>
        <p:nvSpPr>
          <p:cNvPr id="4" name="TextBox 3">
            <a:extLst>
              <a:ext uri="{FF2B5EF4-FFF2-40B4-BE49-F238E27FC236}">
                <a16:creationId xmlns:a16="http://schemas.microsoft.com/office/drawing/2014/main" id="{F2DF747E-FC85-401F-A5CB-C02BFDF9FE5B}"/>
              </a:ext>
            </a:extLst>
          </p:cNvPr>
          <p:cNvSpPr txBox="1"/>
          <p:nvPr/>
        </p:nvSpPr>
        <p:spPr>
          <a:xfrm>
            <a:off x="970539" y="1570182"/>
            <a:ext cx="8690697" cy="338554"/>
          </a:xfrm>
          <a:prstGeom prst="rect">
            <a:avLst/>
          </a:prstGeom>
          <a:noFill/>
        </p:spPr>
        <p:txBody>
          <a:bodyPr wrap="square" rtlCol="0">
            <a:spAutoFit/>
          </a:bodyPr>
          <a:lstStyle/>
          <a:p>
            <a:r>
              <a:rPr lang="en-US" sz="1600" dirty="0"/>
              <a:t>Text  </a:t>
            </a:r>
            <a:r>
              <a:rPr lang="en-US" sz="1600" dirty="0"/>
              <a:t>RUGVAL </a:t>
            </a:r>
            <a:r>
              <a:rPr lang="en-US" sz="1600" dirty="0"/>
              <a:t>to 919.213.8033 &amp; send (active for 24hr only)</a:t>
            </a:r>
          </a:p>
        </p:txBody>
      </p:sp>
      <p:sp>
        <p:nvSpPr>
          <p:cNvPr id="5" name="TextBox 4">
            <a:extLst>
              <a:ext uri="{FF2B5EF4-FFF2-40B4-BE49-F238E27FC236}">
                <a16:creationId xmlns:a16="http://schemas.microsoft.com/office/drawing/2014/main" id="{CFA4AD88-9CCF-49A3-B475-68AC58935BB1}"/>
              </a:ext>
            </a:extLst>
          </p:cNvPr>
          <p:cNvSpPr txBox="1"/>
          <p:nvPr/>
        </p:nvSpPr>
        <p:spPr>
          <a:xfrm>
            <a:off x="748145" y="2299855"/>
            <a:ext cx="3491346"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Learner expectations to Assure Attendance is Documented:</a:t>
            </a:r>
          </a:p>
          <a:p>
            <a:pPr marL="285750" indent="-285750">
              <a:buFont typeface="Arial" panose="020B0604020202020204" pitchFamily="34" charset="0"/>
              <a:buChar char="•"/>
            </a:pPr>
            <a:r>
              <a:rPr lang="en-US" sz="1600" dirty="0"/>
              <a:t>Duke CE Profile must be activated &amp; confirmed with your mobile number to use Text Attendance SMS</a:t>
            </a:r>
          </a:p>
        </p:txBody>
      </p:sp>
      <p:pic>
        <p:nvPicPr>
          <p:cNvPr id="6" name="Picture 5">
            <a:extLst>
              <a:ext uri="{FF2B5EF4-FFF2-40B4-BE49-F238E27FC236}">
                <a16:creationId xmlns:a16="http://schemas.microsoft.com/office/drawing/2014/main" id="{9A5AA38B-CE76-417E-A613-613C898E7503}"/>
              </a:ext>
            </a:extLst>
          </p:cNvPr>
          <p:cNvPicPr>
            <a:picLocks noChangeAspect="1"/>
          </p:cNvPicPr>
          <p:nvPr/>
        </p:nvPicPr>
        <p:blipFill>
          <a:blip r:embed="rId2"/>
          <a:stretch>
            <a:fillRect/>
          </a:stretch>
        </p:blipFill>
        <p:spPr>
          <a:xfrm>
            <a:off x="6640945" y="1939514"/>
            <a:ext cx="4933679" cy="4230896"/>
          </a:xfrm>
          <a:prstGeom prst="rect">
            <a:avLst/>
          </a:prstGeom>
        </p:spPr>
      </p:pic>
      <p:pic>
        <p:nvPicPr>
          <p:cNvPr id="3" name="Picture 2">
            <a:extLst>
              <a:ext uri="{FF2B5EF4-FFF2-40B4-BE49-F238E27FC236}">
                <a16:creationId xmlns:a16="http://schemas.microsoft.com/office/drawing/2014/main" id="{032E0F8A-8B43-4D12-8481-D5D55F88FEBA}"/>
              </a:ext>
            </a:extLst>
          </p:cNvPr>
          <p:cNvPicPr>
            <a:picLocks noChangeAspect="1"/>
          </p:cNvPicPr>
          <p:nvPr/>
        </p:nvPicPr>
        <p:blipFill>
          <a:blip r:embed="rId3"/>
          <a:stretch>
            <a:fillRect/>
          </a:stretch>
        </p:blipFill>
        <p:spPr>
          <a:xfrm>
            <a:off x="0" y="6289041"/>
            <a:ext cx="4362022" cy="568960"/>
          </a:xfrm>
          <a:prstGeom prst="rect">
            <a:avLst/>
          </a:prstGeom>
        </p:spPr>
      </p:pic>
    </p:spTree>
    <p:extLst>
      <p:ext uri="{BB962C8B-B14F-4D97-AF65-F5344CB8AC3E}">
        <p14:creationId xmlns:p14="http://schemas.microsoft.com/office/powerpoint/2010/main" val="3185251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73BE73-5C3C-4ED6-BF36-FF3E6F427A5D}"/>
              </a:ext>
            </a:extLst>
          </p:cNvPr>
          <p:cNvSpPr txBox="1"/>
          <p:nvPr/>
        </p:nvSpPr>
        <p:spPr>
          <a:xfrm>
            <a:off x="498764" y="1422400"/>
            <a:ext cx="9014691" cy="646331"/>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p:txBody>
      </p:sp>
      <p:sp>
        <p:nvSpPr>
          <p:cNvPr id="2" name="Rectangle 1">
            <a:extLst>
              <a:ext uri="{FF2B5EF4-FFF2-40B4-BE49-F238E27FC236}">
                <a16:creationId xmlns:a16="http://schemas.microsoft.com/office/drawing/2014/main" id="{D98BBF96-2D98-49DB-ACE0-00C696F6DFA5}"/>
              </a:ext>
            </a:extLst>
          </p:cNvPr>
          <p:cNvSpPr/>
          <p:nvPr/>
        </p:nvSpPr>
        <p:spPr>
          <a:xfrm>
            <a:off x="1410120" y="822236"/>
            <a:ext cx="5620600" cy="369332"/>
          </a:xfrm>
          <a:prstGeom prst="rect">
            <a:avLst/>
          </a:prstGeom>
        </p:spPr>
        <p:txBody>
          <a:bodyPr wrap="square">
            <a:spAutoFit/>
          </a:bodyPr>
          <a:lstStyle/>
          <a:p>
            <a:pPr algn="ctr"/>
            <a:r>
              <a:rPr lang="en-US" dirty="0"/>
              <a:t>Questions/Comments</a:t>
            </a:r>
          </a:p>
        </p:txBody>
      </p:sp>
      <p:pic>
        <p:nvPicPr>
          <p:cNvPr id="8" name="Content Placeholder 10" descr="Customer review outline">
            <a:extLst>
              <a:ext uri="{FF2B5EF4-FFF2-40B4-BE49-F238E27FC236}">
                <a16:creationId xmlns:a16="http://schemas.microsoft.com/office/drawing/2014/main" id="{3EE969CB-5F76-49DA-BA75-A343AA011B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95681" y="1971041"/>
            <a:ext cx="3410510" cy="2850738"/>
          </a:xfrm>
          <a:prstGeom prst="rect">
            <a:avLst/>
          </a:prstGeom>
        </p:spPr>
      </p:pic>
      <p:sp>
        <p:nvSpPr>
          <p:cNvPr id="9" name="Rectangle 8">
            <a:extLst>
              <a:ext uri="{FF2B5EF4-FFF2-40B4-BE49-F238E27FC236}">
                <a16:creationId xmlns:a16="http://schemas.microsoft.com/office/drawing/2014/main" id="{BD1252A1-33ED-4D7C-A2E9-2E85F60EAA76}"/>
              </a:ext>
            </a:extLst>
          </p:cNvPr>
          <p:cNvSpPr/>
          <p:nvPr/>
        </p:nvSpPr>
        <p:spPr>
          <a:xfrm>
            <a:off x="1834788" y="5370420"/>
            <a:ext cx="2320652" cy="461665"/>
          </a:xfrm>
          <a:prstGeom prst="rect">
            <a:avLst/>
          </a:prstGeom>
        </p:spPr>
        <p:txBody>
          <a:bodyPr wrap="square">
            <a:spAutoFit/>
          </a:bodyPr>
          <a:lstStyle/>
          <a:p>
            <a:r>
              <a:rPr lang="en-US" sz="2400" dirty="0"/>
              <a:t>Wrap Up</a:t>
            </a:r>
          </a:p>
        </p:txBody>
      </p:sp>
      <p:pic>
        <p:nvPicPr>
          <p:cNvPr id="5" name="Picture 4">
            <a:extLst>
              <a:ext uri="{FF2B5EF4-FFF2-40B4-BE49-F238E27FC236}">
                <a16:creationId xmlns:a16="http://schemas.microsoft.com/office/drawing/2014/main" id="{6F8F6211-67CF-450E-9215-C4B39156C5F7}"/>
              </a:ext>
            </a:extLst>
          </p:cNvPr>
          <p:cNvPicPr>
            <a:picLocks noChangeAspect="1"/>
          </p:cNvPicPr>
          <p:nvPr/>
        </p:nvPicPr>
        <p:blipFill>
          <a:blip r:embed="rId4"/>
          <a:stretch>
            <a:fillRect/>
          </a:stretch>
        </p:blipFill>
        <p:spPr>
          <a:xfrm>
            <a:off x="0" y="6315987"/>
            <a:ext cx="4155440" cy="542014"/>
          </a:xfrm>
          <a:prstGeom prst="rect">
            <a:avLst/>
          </a:prstGeom>
        </p:spPr>
      </p:pic>
    </p:spTree>
    <p:extLst>
      <p:ext uri="{BB962C8B-B14F-4D97-AF65-F5344CB8AC3E}">
        <p14:creationId xmlns:p14="http://schemas.microsoft.com/office/powerpoint/2010/main" val="850907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lumMod val="75000"/>
              </a:schemeClr>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1503-DB29-447A-A130-BAE4AE803AA3}"/>
              </a:ext>
            </a:extLst>
          </p:cNvPr>
          <p:cNvSpPr>
            <a:spLocks noGrp="1"/>
          </p:cNvSpPr>
          <p:nvPr>
            <p:ph type="title"/>
          </p:nvPr>
        </p:nvSpPr>
        <p:spPr>
          <a:xfrm>
            <a:off x="970539" y="100059"/>
            <a:ext cx="8534400" cy="1470123"/>
          </a:xfrm>
        </p:spPr>
        <p:txBody>
          <a:bodyPr/>
          <a:lstStyle/>
          <a:p>
            <a:r>
              <a:rPr lang="en-US" dirty="0" smtClean="0"/>
              <a:t>Mark your attendance!</a:t>
            </a:r>
            <a:endParaRPr lang="en-US" dirty="0"/>
          </a:p>
        </p:txBody>
      </p:sp>
      <p:sp>
        <p:nvSpPr>
          <p:cNvPr id="4" name="TextBox 3">
            <a:extLst>
              <a:ext uri="{FF2B5EF4-FFF2-40B4-BE49-F238E27FC236}">
                <a16:creationId xmlns:a16="http://schemas.microsoft.com/office/drawing/2014/main" id="{F2DF747E-FC85-401F-A5CB-C02BFDF9FE5B}"/>
              </a:ext>
            </a:extLst>
          </p:cNvPr>
          <p:cNvSpPr txBox="1"/>
          <p:nvPr/>
        </p:nvSpPr>
        <p:spPr>
          <a:xfrm>
            <a:off x="970539" y="1570182"/>
            <a:ext cx="8690697" cy="338554"/>
          </a:xfrm>
          <a:prstGeom prst="rect">
            <a:avLst/>
          </a:prstGeom>
          <a:noFill/>
        </p:spPr>
        <p:txBody>
          <a:bodyPr wrap="square" rtlCol="0">
            <a:spAutoFit/>
          </a:bodyPr>
          <a:lstStyle/>
          <a:p>
            <a:pPr lvl="0"/>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Text  </a:t>
            </a:r>
            <a:r>
              <a:rPr lang="en-US" sz="1600" dirty="0">
                <a:solidFill>
                  <a:prstClr val="white"/>
                </a:solidFill>
              </a:rPr>
              <a:t>RUGVAL </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to 919.213.8033 &amp; send (active for 24hr only)</a:t>
            </a:r>
          </a:p>
        </p:txBody>
      </p:sp>
      <p:sp>
        <p:nvSpPr>
          <p:cNvPr id="5" name="TextBox 4">
            <a:extLst>
              <a:ext uri="{FF2B5EF4-FFF2-40B4-BE49-F238E27FC236}">
                <a16:creationId xmlns:a16="http://schemas.microsoft.com/office/drawing/2014/main" id="{CFA4AD88-9CCF-49A3-B475-68AC58935BB1}"/>
              </a:ext>
            </a:extLst>
          </p:cNvPr>
          <p:cNvSpPr txBox="1"/>
          <p:nvPr/>
        </p:nvSpPr>
        <p:spPr>
          <a:xfrm>
            <a:off x="748145" y="2299855"/>
            <a:ext cx="3491346" cy="156966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Learner expectations to Assure Attendance is Documented: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Duke CE Profile must be activated &amp; confirmed with your mobile number to use Text Attendance SMS</a:t>
            </a:r>
          </a:p>
        </p:txBody>
      </p:sp>
      <p:pic>
        <p:nvPicPr>
          <p:cNvPr id="6" name="Picture 5">
            <a:extLst>
              <a:ext uri="{FF2B5EF4-FFF2-40B4-BE49-F238E27FC236}">
                <a16:creationId xmlns:a16="http://schemas.microsoft.com/office/drawing/2014/main" id="{9A5AA38B-CE76-417E-A613-613C898E7503}"/>
              </a:ext>
            </a:extLst>
          </p:cNvPr>
          <p:cNvPicPr>
            <a:picLocks noChangeAspect="1"/>
          </p:cNvPicPr>
          <p:nvPr/>
        </p:nvPicPr>
        <p:blipFill>
          <a:blip r:embed="rId2"/>
          <a:stretch>
            <a:fillRect/>
          </a:stretch>
        </p:blipFill>
        <p:spPr>
          <a:xfrm>
            <a:off x="6640945" y="1939514"/>
            <a:ext cx="4933679" cy="4230896"/>
          </a:xfrm>
          <a:prstGeom prst="rect">
            <a:avLst/>
          </a:prstGeom>
        </p:spPr>
      </p:pic>
      <p:pic>
        <p:nvPicPr>
          <p:cNvPr id="3" name="Picture 2">
            <a:extLst>
              <a:ext uri="{FF2B5EF4-FFF2-40B4-BE49-F238E27FC236}">
                <a16:creationId xmlns:a16="http://schemas.microsoft.com/office/drawing/2014/main" id="{032E0F8A-8B43-4D12-8481-D5D55F88FEBA}"/>
              </a:ext>
            </a:extLst>
          </p:cNvPr>
          <p:cNvPicPr>
            <a:picLocks noChangeAspect="1"/>
          </p:cNvPicPr>
          <p:nvPr/>
        </p:nvPicPr>
        <p:blipFill>
          <a:blip r:embed="rId3"/>
          <a:stretch>
            <a:fillRect/>
          </a:stretch>
        </p:blipFill>
        <p:spPr>
          <a:xfrm>
            <a:off x="0" y="6289041"/>
            <a:ext cx="4362022" cy="568960"/>
          </a:xfrm>
          <a:prstGeom prst="rect">
            <a:avLst/>
          </a:prstGeom>
        </p:spPr>
      </p:pic>
    </p:spTree>
    <p:extLst>
      <p:ext uri="{BB962C8B-B14F-4D97-AF65-F5344CB8AC3E}">
        <p14:creationId xmlns:p14="http://schemas.microsoft.com/office/powerpoint/2010/main" val="3620459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73BE73-5C3C-4ED6-BF36-FF3E6F427A5D}"/>
              </a:ext>
            </a:extLst>
          </p:cNvPr>
          <p:cNvSpPr txBox="1"/>
          <p:nvPr/>
        </p:nvSpPr>
        <p:spPr>
          <a:xfrm>
            <a:off x="234604" y="1483360"/>
            <a:ext cx="9014691" cy="2215991"/>
          </a:xfrm>
          <a:prstGeom prst="rect">
            <a:avLst/>
          </a:prstGeom>
          <a:noFill/>
        </p:spPr>
        <p:txBody>
          <a:bodyPr wrap="square" rtlCol="0">
            <a:spAutoFit/>
          </a:bodyPr>
          <a:lstStyle/>
          <a:p>
            <a:r>
              <a:rPr lang="en-US" sz="2000" dirty="0"/>
              <a:t>The Mission of The Continuing Education Department is to act as consultants in the Development, Propagation, and Implementation of Educational Programming for the Duke University Health System and its esteemed affiliates. We ensure that all Education is rooted in evidence-based practice, Health System Data, and equitably benefits/impacts all members of the Health Care Team.</a:t>
            </a:r>
          </a:p>
          <a:p>
            <a:endParaRPr lang="en-US" dirty="0"/>
          </a:p>
        </p:txBody>
      </p:sp>
      <p:pic>
        <p:nvPicPr>
          <p:cNvPr id="2" name="Picture 1">
            <a:extLst>
              <a:ext uri="{FF2B5EF4-FFF2-40B4-BE49-F238E27FC236}">
                <a16:creationId xmlns:a16="http://schemas.microsoft.com/office/drawing/2014/main" id="{BADDBB6B-2178-4776-B333-D3DC961BF84B}"/>
              </a:ext>
            </a:extLst>
          </p:cNvPr>
          <p:cNvPicPr>
            <a:picLocks noChangeAspect="1"/>
          </p:cNvPicPr>
          <p:nvPr/>
        </p:nvPicPr>
        <p:blipFill>
          <a:blip r:embed="rId2"/>
          <a:stretch>
            <a:fillRect/>
          </a:stretch>
        </p:blipFill>
        <p:spPr>
          <a:xfrm>
            <a:off x="-1" y="5969285"/>
            <a:ext cx="7207327" cy="940087"/>
          </a:xfrm>
          <a:prstGeom prst="rect">
            <a:avLst/>
          </a:prstGeom>
        </p:spPr>
      </p:pic>
      <p:sp>
        <p:nvSpPr>
          <p:cNvPr id="3" name="Rectangle 2"/>
          <p:cNvSpPr/>
          <p:nvPr/>
        </p:nvSpPr>
        <p:spPr>
          <a:xfrm>
            <a:off x="234604" y="628996"/>
            <a:ext cx="3746538" cy="584775"/>
          </a:xfrm>
          <a:prstGeom prst="rect">
            <a:avLst/>
          </a:prstGeom>
        </p:spPr>
        <p:txBody>
          <a:bodyPr wrap="none">
            <a:spAutoFit/>
          </a:bodyPr>
          <a:lstStyle/>
          <a:p>
            <a:r>
              <a:rPr lang="en-US" sz="3200" dirty="0" smtClean="0"/>
              <a:t>Mission Statement</a:t>
            </a:r>
            <a:endParaRPr lang="en-US" sz="3200" dirty="0"/>
          </a:p>
        </p:txBody>
      </p:sp>
    </p:spTree>
    <p:extLst>
      <p:ext uri="{BB962C8B-B14F-4D97-AF65-F5344CB8AC3E}">
        <p14:creationId xmlns:p14="http://schemas.microsoft.com/office/powerpoint/2010/main" val="3048271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876" y="298792"/>
            <a:ext cx="8534400" cy="1507067"/>
          </a:xfrm>
        </p:spPr>
        <p:txBody>
          <a:bodyPr>
            <a:normAutofit/>
          </a:bodyPr>
          <a:lstStyle/>
          <a:p>
            <a:r>
              <a:rPr lang="en-US" sz="3200" dirty="0" smtClean="0"/>
              <a:t>OBJECTIVES:</a:t>
            </a:r>
            <a:endParaRPr lang="en-US" sz="3200" dirty="0"/>
          </a:p>
        </p:txBody>
      </p:sp>
      <p:sp>
        <p:nvSpPr>
          <p:cNvPr id="3" name="Content Placeholder 2"/>
          <p:cNvSpPr>
            <a:spLocks noGrp="1"/>
          </p:cNvSpPr>
          <p:nvPr>
            <p:ph idx="1"/>
          </p:nvPr>
        </p:nvSpPr>
        <p:spPr>
          <a:xfrm>
            <a:off x="703876" y="2052484"/>
            <a:ext cx="8534400" cy="3615267"/>
          </a:xfrm>
        </p:spPr>
        <p:txBody>
          <a:bodyPr anchor="t" anchorCtr="0"/>
          <a:lstStyle/>
          <a:p>
            <a:r>
              <a:rPr lang="en-US" dirty="0">
                <a:solidFill>
                  <a:schemeClr val="tx1"/>
                </a:solidFill>
              </a:rPr>
              <a:t>Review Logos</a:t>
            </a:r>
          </a:p>
          <a:p>
            <a:r>
              <a:rPr lang="en-US" dirty="0">
                <a:solidFill>
                  <a:schemeClr val="tx1"/>
                </a:solidFill>
              </a:rPr>
              <a:t>Discuss forms needed to maintain approval</a:t>
            </a:r>
          </a:p>
          <a:p>
            <a:r>
              <a:rPr lang="en-US" dirty="0" smtClean="0">
                <a:solidFill>
                  <a:schemeClr val="tx1"/>
                </a:solidFill>
              </a:rPr>
              <a:t>Review approved emails for each course type</a:t>
            </a:r>
          </a:p>
          <a:p>
            <a:r>
              <a:rPr lang="en-US" dirty="0" smtClean="0">
                <a:solidFill>
                  <a:schemeClr val="tx1"/>
                </a:solidFill>
              </a:rPr>
              <a:t>Discuss </a:t>
            </a:r>
            <a:r>
              <a:rPr lang="en-US" dirty="0" smtClean="0">
                <a:solidFill>
                  <a:schemeClr val="tx1"/>
                </a:solidFill>
              </a:rPr>
              <a:t>Credit Types</a:t>
            </a:r>
            <a:endParaRPr lang="en-US" dirty="0">
              <a:solidFill>
                <a:schemeClr val="tx1"/>
              </a:solidFill>
            </a:endParaRPr>
          </a:p>
          <a:p>
            <a:r>
              <a:rPr lang="en-US" dirty="0" smtClean="0">
                <a:solidFill>
                  <a:schemeClr val="tx1"/>
                </a:solidFill>
              </a:rPr>
              <a:t>Interactive Questions</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053732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024" y="138852"/>
            <a:ext cx="8534400" cy="1507067"/>
          </a:xfrm>
        </p:spPr>
        <p:txBody>
          <a:bodyPr/>
          <a:lstStyle/>
          <a:p>
            <a:r>
              <a:rPr lang="en-US" dirty="0" smtClean="0"/>
              <a:t>Logos</a:t>
            </a:r>
            <a:endParaRPr lang="en-US" dirty="0"/>
          </a:p>
        </p:txBody>
      </p:sp>
      <p:pic>
        <p:nvPicPr>
          <p:cNvPr id="4" name="Content Placeholder 3"/>
          <p:cNvPicPr>
            <a:picLocks noGrp="1" noChangeAspect="1"/>
          </p:cNvPicPr>
          <p:nvPr>
            <p:ph idx="1"/>
          </p:nvPr>
        </p:nvPicPr>
        <p:blipFill>
          <a:blip r:embed="rId3"/>
          <a:stretch>
            <a:fillRect/>
          </a:stretch>
        </p:blipFill>
        <p:spPr>
          <a:xfrm>
            <a:off x="4975224" y="1452879"/>
            <a:ext cx="3468524" cy="2203992"/>
          </a:xfrm>
          <a:prstGeom prst="rect">
            <a:avLst/>
          </a:prstGeom>
        </p:spPr>
      </p:pic>
      <p:pic>
        <p:nvPicPr>
          <p:cNvPr id="5" name="Picture 4"/>
          <p:cNvPicPr>
            <a:picLocks noChangeAspect="1"/>
          </p:cNvPicPr>
          <p:nvPr/>
        </p:nvPicPr>
        <p:blipFill>
          <a:blip r:embed="rId4"/>
          <a:stretch>
            <a:fillRect/>
          </a:stretch>
        </p:blipFill>
        <p:spPr>
          <a:xfrm>
            <a:off x="8622664" y="1452879"/>
            <a:ext cx="3569336" cy="2203992"/>
          </a:xfrm>
          <a:prstGeom prst="rect">
            <a:avLst/>
          </a:prstGeom>
        </p:spPr>
      </p:pic>
      <p:pic>
        <p:nvPicPr>
          <p:cNvPr id="6" name="Picture 5" descr="File:Thumb up icon.svg - Wikipedia, the free encyclopedia"/>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64664" y="1645919"/>
            <a:ext cx="1625600" cy="1625600"/>
          </a:xfrm>
          <a:prstGeom prst="rect">
            <a:avLst/>
          </a:prstGeom>
        </p:spPr>
      </p:pic>
      <p:pic>
        <p:nvPicPr>
          <p:cNvPr id="7" name="Picture 6" descr="File:Thumb down icon.svg - Wikimedia Commons"/>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764664" y="4626186"/>
            <a:ext cx="1794934" cy="1794934"/>
          </a:xfrm>
          <a:prstGeom prst="rect">
            <a:avLst/>
          </a:prstGeom>
        </p:spPr>
      </p:pic>
      <p:pic>
        <p:nvPicPr>
          <p:cNvPr id="8" name="Picture 7"/>
          <p:cNvPicPr>
            <a:picLocks noChangeAspect="1"/>
          </p:cNvPicPr>
          <p:nvPr/>
        </p:nvPicPr>
        <p:blipFill>
          <a:blip r:embed="rId7"/>
          <a:stretch>
            <a:fillRect/>
          </a:stretch>
        </p:blipFill>
        <p:spPr>
          <a:xfrm>
            <a:off x="4975224" y="4214177"/>
            <a:ext cx="3468925" cy="2206943"/>
          </a:xfrm>
          <a:prstGeom prst="rect">
            <a:avLst/>
          </a:prstGeom>
          <a:effectLst>
            <a:softEdge rad="317500"/>
          </a:effectLst>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artisticGlowEdges/>
                    </a14:imgEffect>
                  </a14:imgLayer>
                </a14:imgProps>
              </a:ext>
            </a:extLst>
          </a:blip>
          <a:stretch>
            <a:fillRect/>
          </a:stretch>
        </p:blipFill>
        <p:spPr>
          <a:xfrm>
            <a:off x="8515957" y="4093368"/>
            <a:ext cx="3572566" cy="2206943"/>
          </a:xfrm>
          <a:prstGeom prst="rect">
            <a:avLst/>
          </a:prstGeom>
        </p:spPr>
      </p:pic>
    </p:spTree>
    <p:extLst>
      <p:ext uri="{BB962C8B-B14F-4D97-AF65-F5344CB8AC3E}">
        <p14:creationId xmlns:p14="http://schemas.microsoft.com/office/powerpoint/2010/main" val="1761198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880" y="2790612"/>
            <a:ext cx="9106852" cy="1507067"/>
          </a:xfrm>
        </p:spPr>
        <p:txBody>
          <a:bodyPr/>
          <a:lstStyle/>
          <a:p>
            <a:r>
              <a:rPr lang="en-US" dirty="0" smtClean="0"/>
              <a:t>Common forms we may ask for…</a:t>
            </a:r>
            <a:endParaRPr lang="en-US" dirty="0"/>
          </a:p>
        </p:txBody>
      </p:sp>
    </p:spTree>
    <p:extLst>
      <p:ext uri="{BB962C8B-B14F-4D97-AF65-F5344CB8AC3E}">
        <p14:creationId xmlns:p14="http://schemas.microsoft.com/office/powerpoint/2010/main" val="4199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gs>
            <a:gs pos="0">
              <a:schemeClr val="bg1">
                <a:lumMod val="75000"/>
              </a:schemeClr>
            </a:gs>
          </a:gsLst>
          <a:lin ang="612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73BE73-5C3C-4ED6-BF36-FF3E6F427A5D}"/>
              </a:ext>
            </a:extLst>
          </p:cNvPr>
          <p:cNvSpPr txBox="1"/>
          <p:nvPr/>
        </p:nvSpPr>
        <p:spPr>
          <a:xfrm>
            <a:off x="969060" y="327242"/>
            <a:ext cx="9014691" cy="738664"/>
          </a:xfrm>
          <a:prstGeom prst="rect">
            <a:avLst/>
          </a:prstGeom>
          <a:noFill/>
        </p:spPr>
        <p:txBody>
          <a:bodyPr wrap="square" rtlCol="0">
            <a:spAutoFit/>
          </a:bodyPr>
          <a:lstStyle/>
          <a:p>
            <a:endParaRPr lang="en-US" dirty="0"/>
          </a:p>
          <a:p>
            <a:r>
              <a:rPr lang="en-US" sz="2400" dirty="0"/>
              <a:t>Mitigation Form</a:t>
            </a:r>
          </a:p>
        </p:txBody>
      </p:sp>
      <p:sp>
        <p:nvSpPr>
          <p:cNvPr id="3" name="TextBox 2">
            <a:extLst>
              <a:ext uri="{FF2B5EF4-FFF2-40B4-BE49-F238E27FC236}">
                <a16:creationId xmlns:a16="http://schemas.microsoft.com/office/drawing/2014/main" id="{EDA93061-B589-47C1-BC98-859E9CA53643}"/>
              </a:ext>
            </a:extLst>
          </p:cNvPr>
          <p:cNvSpPr txBox="1"/>
          <p:nvPr/>
        </p:nvSpPr>
        <p:spPr>
          <a:xfrm>
            <a:off x="1297482" y="3429000"/>
            <a:ext cx="4681535" cy="646331"/>
          </a:xfrm>
          <a:prstGeom prst="rect">
            <a:avLst/>
          </a:prstGeom>
          <a:noFill/>
        </p:spPr>
        <p:txBody>
          <a:bodyPr wrap="square" rtlCol="0">
            <a:spAutoFit/>
          </a:bodyPr>
          <a:lstStyle/>
          <a:p>
            <a:endParaRPr lang="en-US"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4" y="1137020"/>
            <a:ext cx="4851817" cy="5606679"/>
          </a:xfrm>
          <a:prstGeom prst="rect">
            <a:avLst/>
          </a:prstGeom>
        </p:spPr>
      </p:pic>
      <p:pic>
        <p:nvPicPr>
          <p:cNvPr id="4" name="Picture 3"/>
          <p:cNvPicPr>
            <a:picLocks noChangeAspect="1"/>
          </p:cNvPicPr>
          <p:nvPr/>
        </p:nvPicPr>
        <p:blipFill>
          <a:blip r:embed="rId4"/>
          <a:stretch>
            <a:fillRect/>
          </a:stretch>
        </p:blipFill>
        <p:spPr>
          <a:xfrm>
            <a:off x="6479930" y="1137020"/>
            <a:ext cx="5007535" cy="5606679"/>
          </a:xfrm>
          <a:prstGeom prst="rect">
            <a:avLst/>
          </a:prstGeom>
        </p:spPr>
      </p:pic>
    </p:spTree>
    <p:extLst>
      <p:ext uri="{BB962C8B-B14F-4D97-AF65-F5344CB8AC3E}">
        <p14:creationId xmlns:p14="http://schemas.microsoft.com/office/powerpoint/2010/main" val="1195103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189652"/>
            <a:ext cx="8534400" cy="1507067"/>
          </a:xfrm>
          <a:solidFill>
            <a:schemeClr val="bg1"/>
          </a:solidFill>
        </p:spPr>
        <p:txBody>
          <a:bodyPr/>
          <a:lstStyle/>
          <a:p>
            <a:r>
              <a:rPr lang="en-US" dirty="0" smtClean="0"/>
              <a:t>Peer review form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9706" y="1302362"/>
            <a:ext cx="6694214" cy="5555638"/>
          </a:xfrm>
        </p:spPr>
      </p:pic>
    </p:spTree>
    <p:extLst>
      <p:ext uri="{BB962C8B-B14F-4D97-AF65-F5344CB8AC3E}">
        <p14:creationId xmlns:p14="http://schemas.microsoft.com/office/powerpoint/2010/main" val="3527174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Custom 2">
      <a:dk1>
        <a:srgbClr val="005390"/>
      </a:dk1>
      <a:lt1>
        <a:sysClr val="window" lastClr="FFFFFF"/>
      </a:lt1>
      <a:dk2>
        <a:srgbClr val="D06F1E"/>
      </a:dk2>
      <a:lt2>
        <a:srgbClr val="F0BE21"/>
      </a:lt2>
      <a:accent1>
        <a:srgbClr val="760603"/>
      </a:accent1>
      <a:accent2>
        <a:srgbClr val="9F761A"/>
      </a:accent2>
      <a:accent3>
        <a:srgbClr val="92A200"/>
      </a:accent3>
      <a:accent4>
        <a:srgbClr val="4AA157"/>
      </a:accent4>
      <a:accent5>
        <a:srgbClr val="0070C0"/>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662</TotalTime>
  <Words>971</Words>
  <Application>Microsoft Office PowerPoint</Application>
  <PresentationFormat>Widescreen</PresentationFormat>
  <Paragraphs>126</Paragraphs>
  <Slides>22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Wingdings</vt:lpstr>
      <vt:lpstr>Wingdings 3</vt:lpstr>
      <vt:lpstr>Slice</vt:lpstr>
      <vt:lpstr>   DUKE CONTINUING EDUCATION PLANNING MONTHLY SERIES 2024</vt:lpstr>
      <vt:lpstr>You’re Approved Now what !</vt:lpstr>
      <vt:lpstr>Mark your attendance!</vt:lpstr>
      <vt:lpstr>PowerPoint Presentation</vt:lpstr>
      <vt:lpstr>OBJECTIVES:</vt:lpstr>
      <vt:lpstr>Logos</vt:lpstr>
      <vt:lpstr>Common forms we may ask for…</vt:lpstr>
      <vt:lpstr>PowerPoint Presentation</vt:lpstr>
      <vt:lpstr>Peer review form</vt:lpstr>
      <vt:lpstr>Attendance Roster </vt:lpstr>
      <vt:lpstr>PowerPoint Presentation</vt:lpstr>
      <vt:lpstr>PowerPoint Presentation</vt:lpstr>
      <vt:lpstr>PowerPoint Presentation</vt:lpstr>
      <vt:lpstr>Designation letter</vt:lpstr>
      <vt:lpstr>PowerPoint Presentation</vt:lpstr>
      <vt:lpstr>PowerPoint Presentation</vt:lpstr>
      <vt:lpstr>PowerPoint Presentation</vt:lpstr>
      <vt:lpstr>MOC: ON-SITE MODERATOR’S REPORT</vt:lpstr>
      <vt:lpstr>MOC DOCUMENTATION</vt:lpstr>
      <vt:lpstr>You’re Approved! True or False</vt:lpstr>
      <vt:lpstr>Mark your attendance!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You’re Approved Now what !</dc:title>
  <dc:creator>Cinnomon Witherspoon</dc:creator>
  <cp:lastModifiedBy>Cinnomon Witherspoon</cp:lastModifiedBy>
  <cp:revision>45</cp:revision>
  <dcterms:created xsi:type="dcterms:W3CDTF">2024-05-20T00:26:26Z</dcterms:created>
  <dcterms:modified xsi:type="dcterms:W3CDTF">2024-06-17T16:45:52Z</dcterms:modified>
</cp:coreProperties>
</file>